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0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6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1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6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6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3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2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0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7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3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78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43BFB-3E12-4B0D-A052-C5F18BF2FBE0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3DDFF-A668-4D0E-8F9A-C1D88C6BD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4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gif"/><Relationship Id="rId4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871913" y="738189"/>
            <a:ext cx="44958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3600" b="1">
                <a:solidFill>
                  <a:srgbClr val="339933"/>
                </a:solidFill>
                <a:latin typeface=".VnAristoteH" panose="020B7200000000000000" pitchFamily="34" charset="0"/>
              </a:rPr>
              <a:t>M«n sè häc líp 6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3810000" y="1955800"/>
            <a:ext cx="601980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6A8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 An Bình</a:t>
            </a:r>
            <a:endParaRPr lang="en-US" sz="3200" b="1">
              <a:solidFill>
                <a:srgbClr val="0000CC"/>
              </a:solidFill>
              <a:latin typeface=".VnArial" panose="020B7200000000000000" pitchFamily="34" charset="0"/>
            </a:endParaRPr>
          </a:p>
        </p:txBody>
      </p:sp>
      <p:sp>
        <p:nvSpPr>
          <p:cNvPr id="2052" name="AutoShape 8"/>
          <p:cNvSpPr>
            <a:spLocks noChangeArrowheads="1"/>
          </p:cNvSpPr>
          <p:nvPr/>
        </p:nvSpPr>
        <p:spPr bwMode="auto">
          <a:xfrm>
            <a:off x="1517650" y="819150"/>
            <a:ext cx="2057400" cy="5340350"/>
          </a:xfrm>
          <a:prstGeom prst="verticalScroll">
            <a:avLst>
              <a:gd name="adj" fmla="val 12500"/>
            </a:avLst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400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FFFFFF"/>
                </a:solidFill>
                <a:latin typeface=".Vn3DH" panose="020B7200000000000000" pitchFamily="34" charset="0"/>
              </a:rPr>
              <a:t>01</a:t>
            </a:r>
          </a:p>
          <a:p>
            <a:pPr>
              <a:spcBef>
                <a:spcPct val="50000"/>
              </a:spcBef>
            </a:pPr>
            <a:endParaRPr lang="en-US" sz="4400">
              <a:solidFill>
                <a:schemeClr val="tx2"/>
              </a:solidFill>
              <a:latin typeface=".Vn3DH" panose="020B7200000000000000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sz="5400">
                <a:solidFill>
                  <a:srgbClr val="FFFFFF"/>
                </a:solidFill>
                <a:latin typeface="Arial Black" panose="020B0A04020102020204" pitchFamily="34" charset="0"/>
              </a:rPr>
              <a:t>10</a:t>
            </a:r>
            <a:endParaRPr lang="en-US" sz="5400">
              <a:solidFill>
                <a:srgbClr val="FFFFFF"/>
              </a:solidFill>
              <a:latin typeface=".Vn3DH" panose="020B7200000000000000" pitchFamily="34" charset="0"/>
            </a:endParaRPr>
          </a:p>
          <a:p>
            <a:pPr>
              <a:spcBef>
                <a:spcPct val="50000"/>
              </a:spcBef>
            </a:pPr>
            <a:endParaRPr lang="en-US" sz="44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pic>
        <p:nvPicPr>
          <p:cNvPr id="2053" name="Picture 9" descr="HIBISC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0"/>
            <a:ext cx="903288" cy="7826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</p:pic>
      <p:pic>
        <p:nvPicPr>
          <p:cNvPr id="2054" name="Picture 11" descr="buch00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6" y="3381375"/>
            <a:ext cx="19335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12"/>
          <p:cNvSpPr txBox="1">
            <a:spLocks noChangeArrowheads="1"/>
          </p:cNvSpPr>
          <p:nvPr/>
        </p:nvSpPr>
        <p:spPr bwMode="auto">
          <a:xfrm rot="564659">
            <a:off x="5973764" y="4327525"/>
            <a:ext cx="841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4595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2743200" y="0"/>
            <a:ext cx="6629400" cy="762000"/>
            <a:chOff x="576" y="48"/>
            <a:chExt cx="4176" cy="480"/>
          </a:xfrm>
        </p:grpSpPr>
        <p:sp>
          <p:nvSpPr>
            <p:cNvPr id="13324" name="WordArt 3"/>
            <p:cNvSpPr>
              <a:spLocks noChangeArrowheads="1" noChangeShapeType="1" noTextEdit="1"/>
            </p:cNvSpPr>
            <p:nvPr/>
          </p:nvSpPr>
          <p:spPr bwMode="auto">
            <a:xfrm>
              <a:off x="1296" y="48"/>
              <a:ext cx="3456" cy="48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.VnVogue" panose="020B7200000000000000" pitchFamily="34" charset="0"/>
                </a:rPr>
                <a:t>TÝnh chÊt chia hÕt cña mét tæng</a:t>
              </a:r>
            </a:p>
          </p:txBody>
        </p:sp>
        <p:grpSp>
          <p:nvGrpSpPr>
            <p:cNvPr id="13325" name="Group 4"/>
            <p:cNvGrpSpPr>
              <a:grpSpLocks/>
            </p:cNvGrpSpPr>
            <p:nvPr/>
          </p:nvGrpSpPr>
          <p:grpSpPr bwMode="auto">
            <a:xfrm>
              <a:off x="576" y="96"/>
              <a:ext cx="816" cy="423"/>
              <a:chOff x="480" y="921"/>
              <a:chExt cx="816" cy="423"/>
            </a:xfrm>
          </p:grpSpPr>
          <p:sp>
            <p:nvSpPr>
              <p:cNvPr id="13326" name="Text Box 5"/>
              <p:cNvSpPr txBox="1">
                <a:spLocks noChangeArrowheads="1"/>
              </p:cNvSpPr>
              <p:nvPr/>
            </p:nvSpPr>
            <p:spPr bwMode="auto">
              <a:xfrm>
                <a:off x="480" y="921"/>
                <a:ext cx="4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S</a:t>
                </a:r>
              </a:p>
            </p:txBody>
          </p:sp>
          <p:sp>
            <p:nvSpPr>
              <p:cNvPr id="13327" name="Text Box 6"/>
              <p:cNvSpPr txBox="1">
                <a:spLocks noChangeArrowheads="1"/>
              </p:cNvSpPr>
              <p:nvPr/>
            </p:nvSpPr>
            <p:spPr bwMode="auto">
              <a:xfrm>
                <a:off x="480" y="940"/>
                <a:ext cx="81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CC"/>
                    </a:solidFill>
                  </a:rPr>
                  <a:t>S</a:t>
                </a:r>
                <a:r>
                  <a:rPr lang="en-US" sz="3600" b="1">
                    <a:solidFill>
                      <a:srgbClr val="0000CC"/>
                    </a:solidFill>
                  </a:rPr>
                  <a:t> 10.</a:t>
                </a: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1676400" y="1285869"/>
            <a:ext cx="8991600" cy="833019"/>
            <a:chOff x="1676400" y="1285869"/>
            <a:chExt cx="8991600" cy="833019"/>
          </a:xfrm>
        </p:grpSpPr>
        <p:sp>
          <p:nvSpPr>
            <p:cNvPr id="16391" name="Text Box 7"/>
            <p:cNvSpPr txBox="1">
              <a:spLocks noChangeArrowheads="1"/>
            </p:cNvSpPr>
            <p:nvPr/>
          </p:nvSpPr>
          <p:spPr bwMode="auto">
            <a:xfrm>
              <a:off x="1676400" y="1287891"/>
              <a:ext cx="89916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00100" indent="-3429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57300" indent="-3429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14500" indent="-3429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71700" indent="-3429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628900" indent="-3429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86100" indent="-3429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43300" indent="-3429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00500" indent="-3429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2400" b="1" dirty="0">
                  <a:solidFill>
                    <a:srgbClr val="FF0066"/>
                  </a:solidFill>
                  <a:latin typeface=".VnArial" panose="020B7200000000000000" pitchFamily="34" charset="0"/>
                  <a:sym typeface="Euclid Symbol" pitchFamily="18" charset="2"/>
                </a:rPr>
                <a:t>       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Cho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vÝ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dô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hai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sè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a vµ b,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trong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®ã a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kh«ng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chia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hÕt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cho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3,       b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kh«ng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chia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hÕt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cho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3 </a:t>
              </a:r>
              <a:r>
                <a:rPr lang="en-US" sz="2400" b="1" dirty="0" err="1" smtClean="0">
                  <a:latin typeface=".VnArial" panose="020B7200000000000000" pitchFamily="34" charset="0"/>
                  <a:sym typeface="Euclid Symbol" pitchFamily="18" charset="2"/>
                </a:rPr>
                <a:t>nhưng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</a:t>
              </a:r>
              <a:r>
                <a:rPr lang="en-US" sz="2400" b="1" dirty="0" smtClean="0">
                  <a:latin typeface=".VnArial" panose="020B7200000000000000" pitchFamily="34" charset="0"/>
                  <a:sym typeface="Euclid Symbol" pitchFamily="18" charset="2"/>
                </a:rPr>
                <a:t> 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a + b chia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hÕt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</a:t>
              </a:r>
              <a:r>
                <a:rPr lang="en-US" sz="2400" b="1" dirty="0" err="1">
                  <a:latin typeface=".VnArial" panose="020B7200000000000000" pitchFamily="34" charset="0"/>
                  <a:sym typeface="Euclid Symbol" pitchFamily="18" charset="2"/>
                </a:rPr>
                <a:t>cho</a:t>
              </a:r>
              <a:r>
                <a:rPr lang="en-US" sz="2400" b="1" dirty="0">
                  <a:latin typeface=".VnArial" panose="020B7200000000000000" pitchFamily="34" charset="0"/>
                  <a:sym typeface="Euclid Symbol" pitchFamily="18" charset="2"/>
                </a:rPr>
                <a:t> 3. </a:t>
              </a:r>
              <a:endParaRPr lang="en-US" sz="2400" b="1" dirty="0" smtClean="0">
                <a:latin typeface=".VnArial" panose="020B7200000000000000" pitchFamily="34" charset="0"/>
                <a:sym typeface="Euclid Symbol" pitchFamily="18" charset="2"/>
              </a:endParaRPr>
            </a:p>
          </p:txBody>
        </p:sp>
        <p:sp>
          <p:nvSpPr>
            <p:cNvPr id="16392" name="Rectangle 8"/>
            <p:cNvSpPr>
              <a:spLocks noChangeArrowheads="1"/>
            </p:cNvSpPr>
            <p:nvPr/>
          </p:nvSpPr>
          <p:spPr bwMode="auto">
            <a:xfrm>
              <a:off x="1828800" y="1285869"/>
              <a:ext cx="457200" cy="3810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2800" b="1" dirty="0">
                  <a:solidFill>
                    <a:srgbClr val="9900FF"/>
                  </a:solidFill>
                  <a:latin typeface=".VnArial" panose="020B7200000000000000" pitchFamily="34" charset="0"/>
                </a:rPr>
                <a:t>?4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905000" y="246919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3000" b="1" dirty="0" smtClean="0">
                <a:latin typeface=".VnArial" panose="020B7200000000000000" pitchFamily="34" charset="0"/>
                <a:sym typeface="Lamsymbol" panose="05010101010101010101" pitchFamily="2" charset="2"/>
              </a:rPr>
              <a:t> </a:t>
            </a:r>
            <a:r>
              <a:rPr lang="en-US" sz="2400" b="1" dirty="0" smtClean="0">
                <a:latin typeface=".VnArial" panose="020B7200000000000000" pitchFamily="34" charset="0"/>
                <a:sym typeface="Euclid Symbol" pitchFamily="18" charset="2"/>
              </a:rPr>
              <a:t>Cho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vÝ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dô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hai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sè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a vµ b,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trong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®ã a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kh«ng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hÕt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cho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3, </a:t>
            </a:r>
            <a:r>
              <a:rPr lang="en-US" sz="2400" b="1" dirty="0" smtClean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b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kh«ng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hÕt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cho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3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Euclid Symbol" pitchFamily="18" charset="2"/>
              </a:rPr>
              <a:t>và</a:t>
            </a:r>
            <a:r>
              <a:rPr lang="en-US" sz="2400" b="1" dirty="0" smtClean="0">
                <a:latin typeface=".VnArial" panose="020B7200000000000000" pitchFamily="34" charset="0"/>
                <a:sym typeface="Euclid Symbol" pitchFamily="18" charset="2"/>
              </a:rPr>
              <a:t> a 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+ b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kh«ng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hÕt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cho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3.                                                   </a:t>
            </a:r>
            <a:endParaRPr lang="en-US" sz="2400" dirty="0"/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2362200" y="4302030"/>
            <a:ext cx="7924800" cy="1542179"/>
          </a:xfrm>
          <a:prstGeom prst="rect">
            <a:avLst/>
          </a:prstGeom>
          <a:noFill/>
          <a:ln w="19050">
            <a:solidFill>
              <a:srgbClr val="33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NÕu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Arial" panose="020B7200000000000000" pitchFamily="34" charset="0"/>
              </a:rPr>
              <a:t>chØ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Arial" panose="020B7200000000000000" pitchFamily="34" charset="0"/>
              </a:rPr>
              <a:t>cã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Arial" panose="020B7200000000000000" pitchFamily="34" charset="0"/>
              </a:rPr>
              <a:t>mét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Arial" panose="020B7200000000000000" pitchFamily="34" charset="0"/>
              </a:rPr>
              <a:t>sè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 h¹ng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cña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tæng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Arial" panose="020B7200000000000000" pitchFamily="34" charset="0"/>
              </a:rPr>
              <a:t>kh«ng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.VnArial" panose="020B7200000000000000" pitchFamily="34" charset="0"/>
              </a:rPr>
              <a:t>hÕt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cho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</a:p>
          <a:p>
            <a:pPr algn="l"/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mét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sè,cßn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c¸c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sè</a:t>
            </a:r>
            <a:r>
              <a:rPr lang="en-US" sz="2400" b="1" dirty="0">
                <a:latin typeface=".VnArial" panose="020B7200000000000000" pitchFamily="34" charset="0"/>
              </a:rPr>
              <a:t> h¹ng </a:t>
            </a:r>
            <a:r>
              <a:rPr lang="en-US" sz="2400" b="1" dirty="0" err="1">
                <a:latin typeface=".VnArial" panose="020B7200000000000000" pitchFamily="34" charset="0"/>
              </a:rPr>
              <a:t>kh¸c</a:t>
            </a:r>
            <a:r>
              <a:rPr lang="en-US" sz="2400" b="1" dirty="0">
                <a:latin typeface=".VnArial" panose="020B7200000000000000" pitchFamily="34" charset="0"/>
              </a:rPr>
              <a:t> ®</a:t>
            </a:r>
            <a:r>
              <a:rPr lang="en-US" sz="2400" b="1" dirty="0" err="1">
                <a:latin typeface=".VnArial" panose="020B7200000000000000" pitchFamily="34" charset="0"/>
              </a:rPr>
              <a:t>Òu</a:t>
            </a:r>
            <a:r>
              <a:rPr lang="en-US" sz="2400" b="1" dirty="0"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cho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sè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®ã </a:t>
            </a:r>
          </a:p>
          <a:p>
            <a:pPr algn="l"/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th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×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tæng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kh«ng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hÕt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cho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sè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®</a:t>
            </a:r>
            <a:r>
              <a:rPr lang="en-US" sz="2400" b="1" dirty="0" smtClean="0">
                <a:solidFill>
                  <a:srgbClr val="0000FF"/>
                </a:solidFill>
                <a:latin typeface=".VnArial" panose="020B7200000000000000" pitchFamily="34" charset="0"/>
              </a:rPr>
              <a:t>ã</a:t>
            </a:r>
            <a:r>
              <a:rPr lang="en-US" sz="2400" dirty="0" smtClean="0">
                <a:solidFill>
                  <a:srgbClr val="0000FF"/>
                </a:solidFill>
                <a:latin typeface=".VnArial" panose="020B7200000000000000" pitchFamily="34" charset="0"/>
              </a:rPr>
              <a:t> .</a:t>
            </a:r>
            <a:endParaRPr lang="en-US" sz="2400" dirty="0">
              <a:solidFill>
                <a:srgbClr val="0000FF"/>
              </a:solidFill>
              <a:latin typeface=".VnArial" panose="020B7200000000000000" pitchFamily="34" charset="0"/>
            </a:endParaRPr>
          </a:p>
          <a:p>
            <a:pPr algn="l"/>
            <a:r>
              <a:rPr lang="en-US" sz="2400" dirty="0">
                <a:latin typeface=".VnArial" panose="020B7200000000000000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3256993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4"/>
          <p:cNvGrpSpPr>
            <a:grpSpLocks/>
          </p:cNvGrpSpPr>
          <p:nvPr/>
        </p:nvGrpSpPr>
        <p:grpSpPr bwMode="auto">
          <a:xfrm>
            <a:off x="2743200" y="76200"/>
            <a:ext cx="6629400" cy="762000"/>
            <a:chOff x="576" y="48"/>
            <a:chExt cx="4176" cy="480"/>
          </a:xfrm>
        </p:grpSpPr>
        <p:sp>
          <p:nvSpPr>
            <p:cNvPr id="14374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296" y="48"/>
              <a:ext cx="3456" cy="48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.VnVogue" panose="020B7200000000000000" pitchFamily="34" charset="0"/>
                </a:rPr>
                <a:t>TÝnh chÊt chia hÕt cña mét tæng</a:t>
              </a:r>
            </a:p>
          </p:txBody>
        </p:sp>
        <p:grpSp>
          <p:nvGrpSpPr>
            <p:cNvPr id="14375" name="Group 6"/>
            <p:cNvGrpSpPr>
              <a:grpSpLocks/>
            </p:cNvGrpSpPr>
            <p:nvPr/>
          </p:nvGrpSpPr>
          <p:grpSpPr bwMode="auto">
            <a:xfrm>
              <a:off x="576" y="96"/>
              <a:ext cx="816" cy="423"/>
              <a:chOff x="480" y="921"/>
              <a:chExt cx="816" cy="423"/>
            </a:xfrm>
          </p:grpSpPr>
          <p:sp>
            <p:nvSpPr>
              <p:cNvPr id="14376" name="Text Box 7"/>
              <p:cNvSpPr txBox="1">
                <a:spLocks noChangeArrowheads="1"/>
              </p:cNvSpPr>
              <p:nvPr/>
            </p:nvSpPr>
            <p:spPr bwMode="auto">
              <a:xfrm>
                <a:off x="480" y="921"/>
                <a:ext cx="4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S</a:t>
                </a:r>
              </a:p>
            </p:txBody>
          </p:sp>
          <p:sp>
            <p:nvSpPr>
              <p:cNvPr id="14377" name="Text Box 8"/>
              <p:cNvSpPr txBox="1">
                <a:spLocks noChangeArrowheads="1"/>
              </p:cNvSpPr>
              <p:nvPr/>
            </p:nvSpPr>
            <p:spPr bwMode="auto">
              <a:xfrm>
                <a:off x="480" y="940"/>
                <a:ext cx="81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CC"/>
                    </a:solidFill>
                  </a:rPr>
                  <a:t>S</a:t>
                </a:r>
                <a:r>
                  <a:rPr lang="en-US" sz="3600" b="1">
                    <a:solidFill>
                      <a:srgbClr val="0000CC"/>
                    </a:solidFill>
                  </a:rPr>
                  <a:t> 10.</a:t>
                </a:r>
              </a:p>
            </p:txBody>
          </p:sp>
        </p:grpSp>
      </p:grp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1676400" y="1302544"/>
            <a:ext cx="739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sz="2400" b="1" i="1" u="sng" dirty="0" err="1">
                <a:latin typeface=".VnArial" panose="020B7200000000000000" pitchFamily="34" charset="0"/>
                <a:sym typeface="Euclid Symbol" pitchFamily="18" charset="2"/>
              </a:rPr>
              <a:t>Bµi</a:t>
            </a:r>
            <a:r>
              <a:rPr lang="en-US" sz="2400" b="1" i="1" u="sng" dirty="0">
                <a:latin typeface=".VnArial" panose="020B7200000000000000" pitchFamily="34" charset="0"/>
                <a:sym typeface="Euclid Symbol" pitchFamily="18" charset="2"/>
              </a:rPr>
              <a:t> 1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. §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iÒn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dÊu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“</a:t>
            </a:r>
            <a:r>
              <a:rPr lang="en-US" sz="2800" b="1" dirty="0">
                <a:latin typeface=".VnArial" panose="020B7200000000000000" pitchFamily="34" charset="0"/>
                <a:sym typeface="Euclid Symbol" pitchFamily="18" charset="2"/>
              </a:rPr>
              <a:t>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”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vµo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«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thÝch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hîp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ë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b¶ng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sau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:</a:t>
            </a:r>
          </a:p>
        </p:txBody>
      </p:sp>
      <p:graphicFrame>
        <p:nvGraphicFramePr>
          <p:cNvPr id="23610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261020"/>
              </p:ext>
            </p:extLst>
          </p:nvPr>
        </p:nvGraphicFramePr>
        <p:xfrm>
          <a:off x="2259873" y="2300287"/>
          <a:ext cx="7850777" cy="3494088"/>
        </p:xfrm>
        <a:graphic>
          <a:graphicData uri="http://schemas.openxmlformats.org/drawingml/2006/table">
            <a:tbl>
              <a:tblPr/>
              <a:tblGrid>
                <a:gridCol w="5691813"/>
                <a:gridCol w="1275751"/>
                <a:gridCol w="883213"/>
              </a:tblGrid>
              <a:tr h="58414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.VnArial" panose="020B7200000000000000" pitchFamily="34" charset="0"/>
                        </a:rPr>
                        <a:t>C©u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FF"/>
                        </a:solidFill>
                        <a:effectLst/>
                        <a:latin typeface=".VnArial" panose="020B7200000000000000" pitchFamily="34" charset="0"/>
                      </a:endParaRP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" panose="020B7200000000000000" pitchFamily="34" charset="0"/>
                        </a:rPr>
                        <a:t>§óng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anose="020B7200000000000000" pitchFamily="34" charset="0"/>
                        </a:rPr>
                        <a:t>Sai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60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.VnArial" panose="020B7200000000000000" pitchFamily="34" charset="0"/>
                        </a:rPr>
                        <a:t>   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NÕu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mçi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sè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h¹ng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cña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tæng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kh«ng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chia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hÕt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cho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4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th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×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tæng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kh«ng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chia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hÕt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cho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4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anose="020B7200000000000000" pitchFamily="34" charset="0"/>
                      </a:endParaRP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anose="020B7200000000000000" pitchFamily="34" charset="0"/>
                      </a:endParaRP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33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.VnArial" panose="020B7200000000000000" pitchFamily="34" charset="0"/>
                        </a:rPr>
                        <a:t>   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NÕu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tæng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cña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hai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sè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h¹ng chia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hÕt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cho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3,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mét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trong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hai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sè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®ã chia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hÕt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cho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3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th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×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sè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cßn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l¹i chia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hÕt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cho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anose="020B7200000000000000" pitchFamily="34" charset="0"/>
                        </a:rPr>
                        <a:t> 3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anose="020B7200000000000000" pitchFamily="34" charset="0"/>
                      </a:endParaRP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anose="020B7200000000000000" pitchFamily="34" charset="0"/>
                      </a:endParaRP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13" name="Text Box 61"/>
          <p:cNvSpPr txBox="1">
            <a:spLocks noChangeArrowheads="1"/>
          </p:cNvSpPr>
          <p:nvPr/>
        </p:nvSpPr>
        <p:spPr bwMode="auto">
          <a:xfrm>
            <a:off x="9372600" y="3287486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.VnBodoniH" panose="020B7200000000000000" pitchFamily="34" charset="0"/>
                <a:sym typeface="Euclid Symbol" pitchFamily="18" charset="2"/>
              </a:rPr>
              <a:t></a:t>
            </a:r>
            <a:endParaRPr lang="en-US" sz="2400" dirty="0">
              <a:solidFill>
                <a:srgbClr val="FF0000"/>
              </a:solidFill>
              <a:latin typeface=".VnBodoniH" panose="020B7200000000000000" pitchFamily="34" charset="0"/>
            </a:endParaRPr>
          </a:p>
        </p:txBody>
      </p:sp>
      <p:sp>
        <p:nvSpPr>
          <p:cNvPr id="23614" name="Text Box 62"/>
          <p:cNvSpPr txBox="1">
            <a:spLocks noChangeArrowheads="1"/>
          </p:cNvSpPr>
          <p:nvPr/>
        </p:nvSpPr>
        <p:spPr bwMode="auto">
          <a:xfrm>
            <a:off x="8329748" y="490353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0000CC"/>
                </a:solidFill>
                <a:latin typeface=".VnBodoniH" panose="020B7200000000000000" pitchFamily="34" charset="0"/>
                <a:sym typeface="Euclid Symbol" pitchFamily="18" charset="2"/>
              </a:rPr>
              <a:t></a:t>
            </a:r>
            <a:endParaRPr lang="en-US" sz="2400" dirty="0">
              <a:solidFill>
                <a:srgbClr val="0000CC"/>
              </a:solidFill>
              <a:latin typeface=".VnBodoniH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01997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5" grpId="0"/>
      <p:bldP spid="23613" grpId="0"/>
      <p:bldP spid="236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"/>
          <p:cNvGrpSpPr>
            <a:grpSpLocks/>
          </p:cNvGrpSpPr>
          <p:nvPr/>
        </p:nvGrpSpPr>
        <p:grpSpPr bwMode="auto">
          <a:xfrm>
            <a:off x="2743200" y="0"/>
            <a:ext cx="6629400" cy="762000"/>
            <a:chOff x="576" y="48"/>
            <a:chExt cx="4176" cy="480"/>
          </a:xfrm>
        </p:grpSpPr>
        <p:sp>
          <p:nvSpPr>
            <p:cNvPr id="1539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296" y="48"/>
              <a:ext cx="3456" cy="48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.VnVogue" panose="020B7200000000000000" pitchFamily="34" charset="0"/>
                </a:rPr>
                <a:t>TÝnh chÊt chia hÕt cña mét tæng</a:t>
              </a:r>
            </a:p>
          </p:txBody>
        </p:sp>
        <p:grpSp>
          <p:nvGrpSpPr>
            <p:cNvPr id="15393" name="Group 6"/>
            <p:cNvGrpSpPr>
              <a:grpSpLocks/>
            </p:cNvGrpSpPr>
            <p:nvPr/>
          </p:nvGrpSpPr>
          <p:grpSpPr bwMode="auto">
            <a:xfrm>
              <a:off x="576" y="96"/>
              <a:ext cx="816" cy="423"/>
              <a:chOff x="480" y="921"/>
              <a:chExt cx="816" cy="423"/>
            </a:xfrm>
          </p:grpSpPr>
          <p:sp>
            <p:nvSpPr>
              <p:cNvPr id="15394" name="Text Box 7"/>
              <p:cNvSpPr txBox="1">
                <a:spLocks noChangeArrowheads="1"/>
              </p:cNvSpPr>
              <p:nvPr/>
            </p:nvSpPr>
            <p:spPr bwMode="auto">
              <a:xfrm>
                <a:off x="480" y="921"/>
                <a:ext cx="4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S</a:t>
                </a:r>
              </a:p>
            </p:txBody>
          </p:sp>
          <p:sp>
            <p:nvSpPr>
              <p:cNvPr id="15395" name="Text Box 8"/>
              <p:cNvSpPr txBox="1">
                <a:spLocks noChangeArrowheads="1"/>
              </p:cNvSpPr>
              <p:nvPr/>
            </p:nvSpPr>
            <p:spPr bwMode="auto">
              <a:xfrm>
                <a:off x="480" y="940"/>
                <a:ext cx="81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S</a:t>
                </a:r>
                <a:r>
                  <a:rPr lang="en-US" sz="3600" b="1"/>
                  <a:t> 10.</a:t>
                </a:r>
              </a:p>
            </p:txBody>
          </p:sp>
        </p:grpSp>
      </p:grp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371600" y="1283285"/>
            <a:ext cx="93530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400" b="1" i="1" u="sng" dirty="0" err="1">
                <a:latin typeface=".VnArial" panose="020B7200000000000000" pitchFamily="34" charset="0"/>
                <a:sym typeface="Euclid Symbol" pitchFamily="18" charset="2"/>
              </a:rPr>
              <a:t>Bµi</a:t>
            </a:r>
            <a:r>
              <a:rPr lang="en-US" sz="2400" b="1" i="1" u="sng" dirty="0">
                <a:latin typeface=".VnArial" panose="020B7200000000000000" pitchFamily="34" charset="0"/>
                <a:sym typeface="Euclid Symbol" pitchFamily="18" charset="2"/>
              </a:rPr>
              <a:t> 2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. Cho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tæng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A = 12 + 15 + 21 + x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víi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x </a:t>
            </a:r>
            <a:r>
              <a:rPr lang="en-US" sz="2400" b="1" dirty="0" smtClean="0">
                <a:latin typeface=".VnArial" panose="020B7200000000000000" pitchFamily="34" charset="0"/>
                <a:sym typeface="Lamsymbol" panose="05010101010101010101" pitchFamily="2" charset="2"/>
              </a:rPr>
              <a:t></a:t>
            </a:r>
            <a:r>
              <a:rPr lang="en-US" sz="2400" b="1" dirty="0" smtClean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N.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T×m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®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iÒu</a:t>
            </a:r>
            <a:endParaRPr lang="en-US" sz="2400" b="1" dirty="0">
              <a:latin typeface=".VnArial" panose="020B7200000000000000" pitchFamily="34" charset="0"/>
              <a:sym typeface="Euclid Symbol" pitchFamily="18" charset="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         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kiÖn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  <a:sym typeface="Euclid Symbol" pitchFamily="18" charset="2"/>
              </a:rPr>
              <a:t>cña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 x ®Ó:  </a:t>
            </a:r>
            <a:r>
              <a:rPr lang="en-US" sz="2400" b="1" dirty="0" smtClean="0">
                <a:latin typeface=".VnArial" panose="020B7200000000000000" pitchFamily="34" charset="0"/>
                <a:sym typeface="Euclid Symbol" pitchFamily="18" charset="2"/>
              </a:rPr>
              <a:t>     A </a:t>
            </a:r>
            <a:r>
              <a:rPr lang="en-US" sz="2400" b="1" dirty="0" smtClean="0"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3</a:t>
            </a:r>
            <a:r>
              <a:rPr lang="en-US" sz="2400" b="1" dirty="0" smtClean="0">
                <a:latin typeface=".VnArial" panose="020B7200000000000000" pitchFamily="34" charset="0"/>
                <a:sym typeface="Euclid Symbol" pitchFamily="18" charset="2"/>
              </a:rPr>
              <a:t>;     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A </a:t>
            </a:r>
            <a:r>
              <a:rPr lang="en-US" sz="2400" b="1" dirty="0" smtClean="0">
                <a:latin typeface=".VnArial" panose="020B7200000000000000" pitchFamily="34" charset="0"/>
                <a:sym typeface="Lamsymbol" panose="05010101010101010101" pitchFamily="2" charset="2"/>
              </a:rPr>
              <a:t></a:t>
            </a:r>
            <a:r>
              <a:rPr lang="en-US" sz="2400" b="1" dirty="0" smtClean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400" b="1" dirty="0">
                <a:latin typeface=".VnArial" panose="020B7200000000000000" pitchFamily="34" charset="0"/>
                <a:sym typeface="Euclid Symbol" pitchFamily="18" charset="2"/>
              </a:rPr>
              <a:t>3.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581400" y="3505200"/>
            <a:ext cx="5562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rgbClr val="9900FF"/>
                </a:solidFill>
                <a:latin typeface=".VnArial" panose="020B7200000000000000" pitchFamily="34" charset="0"/>
                <a:sym typeface="Euclid Symbol" pitchFamily="18" charset="2"/>
              </a:rPr>
              <a:t>                       </a:t>
            </a:r>
            <a:r>
              <a:rPr lang="en-US" sz="2400" b="1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Gi¶i: 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        V× 12   3; 15   3; 21  3 nªn: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         A   3 nÕu x   3.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         A    3 nÕu x    3. </a:t>
            </a:r>
          </a:p>
        </p:txBody>
      </p:sp>
      <p:graphicFrame>
        <p:nvGraphicFramePr>
          <p:cNvPr id="17423" name="Object 15"/>
          <p:cNvGraphicFramePr>
            <a:graphicFrameLocks noChangeAspect="1"/>
          </p:cNvGraphicFramePr>
          <p:nvPr/>
        </p:nvGraphicFramePr>
        <p:xfrm>
          <a:off x="5105400" y="3990975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4" name="Equation" r:id="rId3" imgW="76035" imgH="177415" progId="Equation.DSMT4">
                  <p:embed/>
                </p:oleObj>
              </mc:Choice>
              <mc:Fallback>
                <p:oleObj name="Equation" r:id="rId3" imgW="7603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990975"/>
                        <a:ext cx="304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6019800" y="3990975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5" name="Equation" r:id="rId5" imgW="76035" imgH="177415" progId="Equation.DSMT4">
                  <p:embed/>
                </p:oleObj>
              </mc:Choice>
              <mc:Fallback>
                <p:oleObj name="Equation" r:id="rId5" imgW="7603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990975"/>
                        <a:ext cx="304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6934200" y="3990975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6" name="Equation" r:id="rId6" imgW="76035" imgH="177415" progId="Equation.DSMT4">
                  <p:embed/>
                </p:oleObj>
              </mc:Choice>
              <mc:Fallback>
                <p:oleObj name="Equation" r:id="rId6" imgW="7603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990975"/>
                        <a:ext cx="304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6" name="Object 18"/>
          <p:cNvGraphicFramePr>
            <a:graphicFrameLocks noChangeAspect="1"/>
          </p:cNvGraphicFramePr>
          <p:nvPr/>
        </p:nvGraphicFramePr>
        <p:xfrm>
          <a:off x="4724400" y="4600575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7" name="Equation" r:id="rId7" imgW="76035" imgH="177415" progId="Equation.DSMT4">
                  <p:embed/>
                </p:oleObj>
              </mc:Choice>
              <mc:Fallback>
                <p:oleObj name="Equation" r:id="rId7" imgW="7603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600575"/>
                        <a:ext cx="304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7" name="Object 19"/>
          <p:cNvGraphicFramePr>
            <a:graphicFrameLocks noChangeAspect="1"/>
          </p:cNvGraphicFramePr>
          <p:nvPr/>
        </p:nvGraphicFramePr>
        <p:xfrm>
          <a:off x="6019800" y="4600575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8" name="Equation" r:id="rId8" imgW="76035" imgH="177415" progId="Equation.DSMT4">
                  <p:embed/>
                </p:oleObj>
              </mc:Choice>
              <mc:Fallback>
                <p:oleObj name="Equation" r:id="rId8" imgW="7603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600575"/>
                        <a:ext cx="304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8" name="Object 20"/>
          <p:cNvGraphicFramePr>
            <a:graphicFrameLocks noChangeAspect="1"/>
          </p:cNvGraphicFramePr>
          <p:nvPr/>
        </p:nvGraphicFramePr>
        <p:xfrm>
          <a:off x="4791076" y="5133975"/>
          <a:ext cx="3095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9" name="Equation" r:id="rId9" imgW="76035" imgH="177415" progId="Equation.DSMT4">
                  <p:embed/>
                </p:oleObj>
              </mc:Choice>
              <mc:Fallback>
                <p:oleObj name="Equation" r:id="rId9" imgW="7603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6" y="5133975"/>
                        <a:ext cx="30956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9" name="Line 21"/>
          <p:cNvSpPr>
            <a:spLocks noChangeShapeType="1"/>
          </p:cNvSpPr>
          <p:nvPr/>
        </p:nvSpPr>
        <p:spPr bwMode="auto">
          <a:xfrm flipV="1">
            <a:off x="4791076" y="5210175"/>
            <a:ext cx="155575" cy="30480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7430" name="Object 22"/>
          <p:cNvGraphicFramePr>
            <a:graphicFrameLocks noChangeAspect="1"/>
          </p:cNvGraphicFramePr>
          <p:nvPr/>
        </p:nvGraphicFramePr>
        <p:xfrm>
          <a:off x="6167438" y="5133975"/>
          <a:ext cx="3095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0" name="Equation" r:id="rId10" imgW="76035" imgH="177415" progId="Equation.DSMT4">
                  <p:embed/>
                </p:oleObj>
              </mc:Choice>
              <mc:Fallback>
                <p:oleObj name="Equation" r:id="rId10" imgW="7603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438" y="5133975"/>
                        <a:ext cx="30956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1" name="Line 23"/>
          <p:cNvSpPr>
            <a:spLocks noChangeShapeType="1"/>
          </p:cNvSpPr>
          <p:nvPr/>
        </p:nvSpPr>
        <p:spPr bwMode="auto">
          <a:xfrm flipV="1">
            <a:off x="6167439" y="5210175"/>
            <a:ext cx="155575" cy="30480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29610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/>
      <p:bldP spid="17422" grpId="0"/>
      <p:bldP spid="17429" grpId="0" animBg="1"/>
      <p:bldP spid="174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1" name="Picture 5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4" y="3652838"/>
            <a:ext cx="7715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2" name="Picture 6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1" y="4432529"/>
            <a:ext cx="3459163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3" name="Picture 7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1" y="3535591"/>
            <a:ext cx="3521075" cy="137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4" name="Picture 8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75" y="3691166"/>
            <a:ext cx="3970338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5" name="Picture 9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970316"/>
            <a:ext cx="3784600" cy="141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6" name="Picture 10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1" y="979715"/>
            <a:ext cx="3846513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7" name="Picture 11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6" y="1671865"/>
            <a:ext cx="3490913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8" name="Picture 12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732316"/>
            <a:ext cx="3289300" cy="252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9" name="AutoShape 13"/>
          <p:cNvSpPr>
            <a:spLocks noChangeArrowheads="1"/>
          </p:cNvSpPr>
          <p:nvPr/>
        </p:nvSpPr>
        <p:spPr bwMode="auto">
          <a:xfrm>
            <a:off x="1631950" y="117475"/>
            <a:ext cx="3455988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CỦNG CỐ:</a:t>
            </a:r>
          </a:p>
        </p:txBody>
      </p:sp>
    </p:spTree>
    <p:extLst>
      <p:ext uri="{BB962C8B-B14F-4D97-AF65-F5344CB8AC3E}">
        <p14:creationId xmlns:p14="http://schemas.microsoft.com/office/powerpoint/2010/main" val="323569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838325" y="1738314"/>
            <a:ext cx="8324850" cy="139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/>
            <a:r>
              <a:rPr lang="en-US" sz="2800"/>
              <a:t/>
            </a:r>
            <a:br>
              <a:rPr lang="en-US" sz="2800"/>
            </a:br>
            <a:endParaRPr lang="en-US" sz="280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192339" y="3355974"/>
            <a:ext cx="7932737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/>
            <a:r>
              <a:rPr lang="en-US" sz="2800" dirty="0" err="1">
                <a:solidFill>
                  <a:srgbClr val="0000FF"/>
                </a:solidFill>
              </a:rPr>
              <a:t>ChuÈn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bÞ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bµi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11:  </a:t>
            </a:r>
            <a:r>
              <a:rPr lang="en-US" sz="2800" dirty="0" err="1">
                <a:solidFill>
                  <a:schemeClr val="tx1"/>
                </a:solidFill>
              </a:rPr>
              <a:t>DÊu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hiÖu</a:t>
            </a:r>
            <a:r>
              <a:rPr lang="en-US" sz="2800" dirty="0">
                <a:solidFill>
                  <a:schemeClr val="tx1"/>
                </a:solidFill>
              </a:rPr>
              <a:t> chia </a:t>
            </a:r>
            <a:r>
              <a:rPr lang="en-US" sz="2800" dirty="0" err="1">
                <a:solidFill>
                  <a:schemeClr val="tx1"/>
                </a:solidFill>
              </a:rPr>
              <a:t>hÕt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cho</a:t>
            </a:r>
            <a:r>
              <a:rPr lang="en-US" sz="2800" dirty="0">
                <a:solidFill>
                  <a:schemeClr val="tx1"/>
                </a:solidFill>
              </a:rPr>
              <a:t> 2, </a:t>
            </a:r>
            <a:r>
              <a:rPr lang="en-US" sz="2800" dirty="0" err="1">
                <a:solidFill>
                  <a:schemeClr val="tx1"/>
                </a:solidFill>
              </a:rPr>
              <a:t>cho</a:t>
            </a:r>
            <a:r>
              <a:rPr lang="en-US" sz="2800" dirty="0">
                <a:solidFill>
                  <a:schemeClr val="tx1"/>
                </a:solidFill>
              </a:rPr>
              <a:t> 5</a:t>
            </a:r>
          </a:p>
        </p:txBody>
      </p:sp>
      <p:grpSp>
        <p:nvGrpSpPr>
          <p:cNvPr id="28679" name="Group 7"/>
          <p:cNvGrpSpPr>
            <a:grpSpLocks/>
          </p:cNvGrpSpPr>
          <p:nvPr/>
        </p:nvGrpSpPr>
        <p:grpSpPr bwMode="auto">
          <a:xfrm>
            <a:off x="3111500" y="273051"/>
            <a:ext cx="6534150" cy="752475"/>
            <a:chOff x="900" y="2892"/>
            <a:chExt cx="4092" cy="607"/>
          </a:xfrm>
        </p:grpSpPr>
        <p:pic>
          <p:nvPicPr>
            <p:cNvPr id="28680" name="Picture 8" descr="SOFTC03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" y="2892"/>
              <a:ext cx="4092" cy="607"/>
            </a:xfrm>
            <a:prstGeom prst="rect">
              <a:avLst/>
            </a:prstGeom>
            <a:solidFill>
              <a:srgbClr val="0066FF"/>
            </a:solidFill>
          </p:spPr>
        </p:pic>
        <p:sp>
          <p:nvSpPr>
            <p:cNvPr id="28681" name="Text Box 9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937" y="3024"/>
              <a:ext cx="3911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FF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Hướng</a:t>
              </a:r>
              <a:r>
                <a:rPr lang="en-US" sz="2800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dẫn</a:t>
              </a:r>
              <a:r>
                <a:rPr lang="en-US" sz="2800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800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nhà</a:t>
              </a:r>
              <a:r>
                <a:rPr lang="en-US" sz="2800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192339" y="1350963"/>
            <a:ext cx="38750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2220914" y="2149903"/>
            <a:ext cx="7358063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85; 87; 88; 90 ( SGK - 35, 36 )</a:t>
            </a:r>
            <a:b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741488" y="1393825"/>
            <a:ext cx="493712" cy="5286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ü"/>
            </a:pPr>
            <a:r>
              <a:rPr lang="en-US" sz="2800" b="1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1760858" y="2157413"/>
            <a:ext cx="493713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1781970" y="3465514"/>
            <a:ext cx="493713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bg1"/>
                </a:solidFill>
              </a:rPr>
              <a:t>f</a:t>
            </a:r>
          </a:p>
        </p:txBody>
      </p:sp>
      <p:pic>
        <p:nvPicPr>
          <p:cNvPr id="28692" name="Picture 20" descr="01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214" y="1049338"/>
            <a:ext cx="1285875" cy="221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95" name="Picture 23" descr="AD2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5124450"/>
            <a:ext cx="22098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96" name="Picture 24" descr="AD2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34000"/>
            <a:ext cx="16764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97" name="Picture 25" descr="flowerba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9" y="6108700"/>
            <a:ext cx="5202237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698" name="Group 26"/>
          <p:cNvGrpSpPr>
            <a:grpSpLocks/>
          </p:cNvGrpSpPr>
          <p:nvPr/>
        </p:nvGrpSpPr>
        <p:grpSpPr bwMode="auto">
          <a:xfrm>
            <a:off x="1609726" y="85726"/>
            <a:ext cx="8937625" cy="6634163"/>
            <a:chOff x="54" y="54"/>
            <a:chExt cx="5630" cy="4179"/>
          </a:xfrm>
        </p:grpSpPr>
        <p:sp>
          <p:nvSpPr>
            <p:cNvPr id="28699" name="Line 27"/>
            <p:cNvSpPr>
              <a:spLocks noChangeShapeType="1"/>
            </p:cNvSpPr>
            <p:nvPr/>
          </p:nvSpPr>
          <p:spPr bwMode="auto">
            <a:xfrm>
              <a:off x="103" y="4233"/>
              <a:ext cx="5513" cy="0"/>
            </a:xfrm>
            <a:prstGeom prst="line">
              <a:avLst/>
            </a:prstGeom>
            <a:noFill/>
            <a:ln w="76200" cmpd="tri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Line 28"/>
            <p:cNvSpPr>
              <a:spLocks noChangeShapeType="1"/>
            </p:cNvSpPr>
            <p:nvPr/>
          </p:nvSpPr>
          <p:spPr bwMode="auto">
            <a:xfrm>
              <a:off x="54" y="128"/>
              <a:ext cx="0" cy="4014"/>
            </a:xfrm>
            <a:prstGeom prst="line">
              <a:avLst/>
            </a:prstGeom>
            <a:noFill/>
            <a:ln w="76200" cmpd="tri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Line 29"/>
            <p:cNvSpPr>
              <a:spLocks noChangeShapeType="1"/>
            </p:cNvSpPr>
            <p:nvPr/>
          </p:nvSpPr>
          <p:spPr bwMode="auto">
            <a:xfrm>
              <a:off x="5684" y="137"/>
              <a:ext cx="0" cy="4014"/>
            </a:xfrm>
            <a:prstGeom prst="line">
              <a:avLst/>
            </a:prstGeom>
            <a:noFill/>
            <a:ln w="76200" cmpd="tri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Line 30"/>
            <p:cNvSpPr>
              <a:spLocks noChangeShapeType="1"/>
            </p:cNvSpPr>
            <p:nvPr/>
          </p:nvSpPr>
          <p:spPr bwMode="auto">
            <a:xfrm>
              <a:off x="112" y="54"/>
              <a:ext cx="5513" cy="0"/>
            </a:xfrm>
            <a:prstGeom prst="line">
              <a:avLst/>
            </a:prstGeom>
            <a:noFill/>
            <a:ln w="76200" cmpd="tri">
              <a:solidFill>
                <a:srgbClr val="99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484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190206" y="1343297"/>
            <a:ext cx="7696200" cy="2057400"/>
            <a:chOff x="914400" y="990600"/>
            <a:chExt cx="7696200" cy="2057400"/>
          </a:xfrm>
        </p:grpSpPr>
        <p:sp>
          <p:nvSpPr>
            <p:cNvPr id="3" name="Rounded Rectangle 2"/>
            <p:cNvSpPr/>
            <p:nvPr/>
          </p:nvSpPr>
          <p:spPr bwMode="auto">
            <a:xfrm>
              <a:off x="914400" y="990600"/>
              <a:ext cx="7696200" cy="20574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219200" y="1219200"/>
              <a:ext cx="72390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những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trường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mà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vẫn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hết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hay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hết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3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04176" y="3745207"/>
            <a:ext cx="5666337" cy="2444932"/>
            <a:chOff x="3683725" y="3629298"/>
            <a:chExt cx="5643155" cy="244493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6" name="Cloud Callout 5"/>
            <p:cNvSpPr/>
            <p:nvPr/>
          </p:nvSpPr>
          <p:spPr>
            <a:xfrm>
              <a:off x="3683725" y="3629298"/>
              <a:ext cx="5643155" cy="2444932"/>
            </a:xfrm>
            <a:prstGeom prst="cloudCallout">
              <a:avLst/>
            </a:prstGeom>
            <a:grpFill/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97234" y="4574765"/>
              <a:ext cx="5329646" cy="55399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0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+ b </a:t>
              </a:r>
              <a:r>
                <a:rPr lang="en-US" sz="3000" b="1" dirty="0" err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0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</a:t>
              </a:r>
              <a:r>
                <a:rPr lang="en-US" sz="3000" b="1" dirty="0" err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hết</a:t>
              </a:r>
              <a:r>
                <a:rPr lang="en-US" sz="30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30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m </a:t>
              </a:r>
              <a:r>
                <a:rPr lang="en-US" sz="3000" b="1" dirty="0" err="1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30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7382139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9"/>
          <p:cNvGrpSpPr>
            <a:grpSpLocks/>
          </p:cNvGrpSpPr>
          <p:nvPr/>
        </p:nvGrpSpPr>
        <p:grpSpPr bwMode="auto">
          <a:xfrm>
            <a:off x="2438400" y="76200"/>
            <a:ext cx="6629400" cy="762000"/>
            <a:chOff x="576" y="48"/>
            <a:chExt cx="4176" cy="480"/>
          </a:xfrm>
        </p:grpSpPr>
        <p:sp>
          <p:nvSpPr>
            <p:cNvPr id="4117" name="WordArt 4"/>
            <p:cNvSpPr>
              <a:spLocks noChangeArrowheads="1" noChangeShapeType="1" noTextEdit="1"/>
            </p:cNvSpPr>
            <p:nvPr/>
          </p:nvSpPr>
          <p:spPr bwMode="auto">
            <a:xfrm>
              <a:off x="1296" y="48"/>
              <a:ext cx="3456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.VnVogue" panose="020B7200000000000000" pitchFamily="34" charset="0"/>
                </a:rPr>
                <a:t>TÝnh chÊt chia hÕt cña mét tæng</a:t>
              </a:r>
            </a:p>
          </p:txBody>
        </p:sp>
        <p:grpSp>
          <p:nvGrpSpPr>
            <p:cNvPr id="4118" name="Group 9"/>
            <p:cNvGrpSpPr>
              <a:grpSpLocks/>
            </p:cNvGrpSpPr>
            <p:nvPr/>
          </p:nvGrpSpPr>
          <p:grpSpPr bwMode="auto">
            <a:xfrm>
              <a:off x="576" y="96"/>
              <a:ext cx="816" cy="423"/>
              <a:chOff x="480" y="921"/>
              <a:chExt cx="816" cy="423"/>
            </a:xfrm>
          </p:grpSpPr>
          <p:sp>
            <p:nvSpPr>
              <p:cNvPr id="4119" name="Text Box 6"/>
              <p:cNvSpPr txBox="1">
                <a:spLocks noChangeArrowheads="1"/>
              </p:cNvSpPr>
              <p:nvPr/>
            </p:nvSpPr>
            <p:spPr bwMode="auto">
              <a:xfrm>
                <a:off x="480" y="921"/>
                <a:ext cx="4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S</a:t>
                </a:r>
              </a:p>
            </p:txBody>
          </p:sp>
          <p:sp>
            <p:nvSpPr>
              <p:cNvPr id="4120" name="Text Box 7"/>
              <p:cNvSpPr txBox="1">
                <a:spLocks noChangeArrowheads="1"/>
              </p:cNvSpPr>
              <p:nvPr/>
            </p:nvSpPr>
            <p:spPr bwMode="auto">
              <a:xfrm>
                <a:off x="480" y="940"/>
                <a:ext cx="81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CC"/>
                    </a:solidFill>
                  </a:rPr>
                  <a:t>S</a:t>
                </a:r>
                <a:r>
                  <a:rPr lang="en-US" sz="3600" b="1">
                    <a:solidFill>
                      <a:srgbClr val="0000CC"/>
                    </a:solidFill>
                  </a:rPr>
                  <a:t> 10.</a:t>
                </a:r>
              </a:p>
            </p:txBody>
          </p:sp>
        </p:grpSp>
      </p:grp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981200" y="1163723"/>
            <a:ext cx="8534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l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Nh¾c l¹i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vÒ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hÖ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hÕt</a:t>
            </a:r>
            <a:endParaRPr lang="en-US" sz="2400" b="1" dirty="0">
              <a:solidFill>
                <a:srgbClr val="0000CC"/>
              </a:solidFill>
              <a:latin typeface=".VnArial" panose="020B7200000000000000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chia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=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b.k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0" y="2605234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 dirty="0">
                <a:latin typeface=".VnArial" panose="020B7200000000000000" pitchFamily="34" charset="0"/>
              </a:rPr>
              <a:t>a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b, </a:t>
            </a:r>
            <a:r>
              <a:rPr lang="en-US" sz="2400" b="1" dirty="0" err="1">
                <a:latin typeface=".VnArial" panose="020B7200000000000000" pitchFamily="34" charset="0"/>
              </a:rPr>
              <a:t>kÝ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hiÖu</a:t>
            </a:r>
            <a:r>
              <a:rPr lang="en-US" sz="2400" b="1" dirty="0">
                <a:latin typeface=".VnArial" panose="020B7200000000000000" pitchFamily="34" charset="0"/>
              </a:rPr>
              <a:t> lµ 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a </a:t>
            </a:r>
            <a:r>
              <a:rPr lang="en-US" sz="2400" b="1" dirty="0" smtClean="0">
                <a:solidFill>
                  <a:srgbClr val="FF0000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FF0000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b</a:t>
            </a:r>
            <a:r>
              <a:rPr lang="en-US" sz="2400" b="1" dirty="0">
                <a:latin typeface=".VnArial" panose="020B7200000000000000" pitchFamily="34" charset="0"/>
              </a:rPr>
              <a:t>.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2159758" y="3176665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>
                <a:latin typeface=".VnArial" panose="020B7200000000000000" pitchFamily="34" charset="0"/>
              </a:rPr>
              <a:t>a </a:t>
            </a:r>
            <a:r>
              <a:rPr lang="en-US" sz="2400" b="1" dirty="0" err="1">
                <a:latin typeface=".VnArial" panose="020B7200000000000000" pitchFamily="34" charset="0"/>
              </a:rPr>
              <a:t>kh«ng</a:t>
            </a:r>
            <a:r>
              <a:rPr lang="en-US" sz="2400" b="1" dirty="0"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b, </a:t>
            </a:r>
            <a:r>
              <a:rPr lang="en-US" sz="2400" b="1" dirty="0" err="1">
                <a:latin typeface=".VnArial" panose="020B7200000000000000" pitchFamily="34" charset="0"/>
              </a:rPr>
              <a:t>kÝ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hiÖu</a:t>
            </a:r>
            <a:r>
              <a:rPr lang="en-US" sz="2400" b="1" dirty="0">
                <a:latin typeface=".VnArial" panose="020B7200000000000000" pitchFamily="34" charset="0"/>
              </a:rPr>
              <a:t> lµ 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a </a:t>
            </a:r>
            <a:r>
              <a:rPr lang="en-US" sz="2400" b="1" dirty="0" smtClean="0">
                <a:solidFill>
                  <a:srgbClr val="FF0000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</a:t>
            </a:r>
            <a:r>
              <a:rPr lang="en-US" sz="2400" b="1" dirty="0" smtClean="0">
                <a:solidFill>
                  <a:srgbClr val="FF0000"/>
                </a:solidFill>
                <a:latin typeface=".VnArial" panose="020B7200000000000000" pitchFamily="34" charset="0"/>
              </a:rPr>
              <a:t> b</a:t>
            </a:r>
            <a:r>
              <a:rPr lang="en-US" sz="2400" b="1" dirty="0">
                <a:latin typeface=".VnArial" panose="020B7200000000000000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694320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/>
          </p:cNvGrpSpPr>
          <p:nvPr/>
        </p:nvGrpSpPr>
        <p:grpSpPr bwMode="auto">
          <a:xfrm>
            <a:off x="2438400" y="76200"/>
            <a:ext cx="6629400" cy="762000"/>
            <a:chOff x="576" y="48"/>
            <a:chExt cx="4176" cy="480"/>
          </a:xfrm>
        </p:grpSpPr>
        <p:sp>
          <p:nvSpPr>
            <p:cNvPr id="5149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296" y="48"/>
              <a:ext cx="3456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.VnVogue" panose="020B7200000000000000" pitchFamily="34" charset="0"/>
                </a:rPr>
                <a:t>TÝnh chÊt chia hÕt cña mét tæng</a:t>
              </a:r>
            </a:p>
          </p:txBody>
        </p:sp>
        <p:grpSp>
          <p:nvGrpSpPr>
            <p:cNvPr id="5150" name="Group 6"/>
            <p:cNvGrpSpPr>
              <a:grpSpLocks/>
            </p:cNvGrpSpPr>
            <p:nvPr/>
          </p:nvGrpSpPr>
          <p:grpSpPr bwMode="auto">
            <a:xfrm>
              <a:off x="576" y="96"/>
              <a:ext cx="816" cy="423"/>
              <a:chOff x="480" y="921"/>
              <a:chExt cx="816" cy="423"/>
            </a:xfrm>
          </p:grpSpPr>
          <p:sp>
            <p:nvSpPr>
              <p:cNvPr id="5151" name="Text Box 7"/>
              <p:cNvSpPr txBox="1">
                <a:spLocks noChangeArrowheads="1"/>
              </p:cNvSpPr>
              <p:nvPr/>
            </p:nvSpPr>
            <p:spPr bwMode="auto">
              <a:xfrm>
                <a:off x="480" y="921"/>
                <a:ext cx="4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S</a:t>
                </a:r>
              </a:p>
            </p:txBody>
          </p:sp>
          <p:sp>
            <p:nvSpPr>
              <p:cNvPr id="5152" name="Text Box 8"/>
              <p:cNvSpPr txBox="1">
                <a:spLocks noChangeArrowheads="1"/>
              </p:cNvSpPr>
              <p:nvPr/>
            </p:nvSpPr>
            <p:spPr bwMode="auto">
              <a:xfrm>
                <a:off x="480" y="940"/>
                <a:ext cx="81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CC"/>
                    </a:solidFill>
                  </a:rPr>
                  <a:t>S</a:t>
                </a:r>
                <a:r>
                  <a:rPr lang="en-US" sz="3600" b="1">
                    <a:solidFill>
                      <a:srgbClr val="0000CC"/>
                    </a:solidFill>
                  </a:rPr>
                  <a:t> 10.</a:t>
                </a:r>
              </a:p>
            </p:txBody>
          </p:sp>
        </p:grpSp>
      </p:grp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981200" y="9144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Arial" panose="020B7200000000000000" pitchFamily="34" charset="0"/>
              </a:rPr>
              <a:t>2. TÝnh chÊt 1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590800" y="1295401"/>
            <a:ext cx="7772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en-US" sz="2400" b="1" dirty="0" err="1">
                <a:latin typeface=".VnArial" panose="020B7200000000000000" pitchFamily="34" charset="0"/>
              </a:rPr>
              <a:t>ViÕt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hai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sè</a:t>
            </a:r>
            <a:r>
              <a:rPr lang="en-US" sz="2400" b="1" dirty="0"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6. </a:t>
            </a:r>
            <a:r>
              <a:rPr lang="en-US" sz="2400" b="1" dirty="0" err="1">
                <a:latin typeface=".VnArial" panose="020B7200000000000000" pitchFamily="34" charset="0"/>
              </a:rPr>
              <a:t>Tæng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cña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chóng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cã</a:t>
            </a:r>
            <a:r>
              <a:rPr lang="en-US" sz="2400" b="1" dirty="0">
                <a:latin typeface=".VnArial" panose="020B7200000000000000" pitchFamily="34" charset="0"/>
              </a:rPr>
              <a:t>                       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6 </a:t>
            </a:r>
            <a:r>
              <a:rPr lang="en-US" sz="2400" b="1" dirty="0" err="1">
                <a:latin typeface=".VnArial" panose="020B7200000000000000" pitchFamily="34" charset="0"/>
              </a:rPr>
              <a:t>kh«ng</a:t>
            </a:r>
            <a:r>
              <a:rPr lang="en-US" sz="2400" b="1" dirty="0">
                <a:latin typeface=".VnArial" panose="020B7200000000000000" pitchFamily="34" charset="0"/>
              </a:rPr>
              <a:t>?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2057400" y="1371600"/>
            <a:ext cx="4572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>
                <a:solidFill>
                  <a:srgbClr val="FF0000"/>
                </a:solidFill>
                <a:latin typeface=".VnArial" panose="020B7200000000000000" pitchFamily="34" charset="0"/>
              </a:rPr>
              <a:t>?1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590800" y="2103983"/>
            <a:ext cx="7772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sz="2400" b="1" dirty="0">
                <a:latin typeface=".VnArial" panose="020B7200000000000000" pitchFamily="34" charset="0"/>
              </a:rPr>
              <a:t>b) </a:t>
            </a:r>
            <a:r>
              <a:rPr lang="en-US" sz="2400" b="1" dirty="0" err="1">
                <a:latin typeface=".VnArial" panose="020B7200000000000000" pitchFamily="34" charset="0"/>
              </a:rPr>
              <a:t>ViÕt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hai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sè</a:t>
            </a:r>
            <a:r>
              <a:rPr lang="en-US" sz="2400" b="1" dirty="0"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7. </a:t>
            </a:r>
            <a:r>
              <a:rPr lang="en-US" sz="2400" b="1" dirty="0" err="1">
                <a:latin typeface=".VnArial" panose="020B7200000000000000" pitchFamily="34" charset="0"/>
              </a:rPr>
              <a:t>Tæng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cña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chóng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cã</a:t>
            </a:r>
            <a:r>
              <a:rPr lang="en-US" sz="2400" b="1" dirty="0"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7 </a:t>
            </a:r>
            <a:r>
              <a:rPr lang="en-US" sz="2400" b="1" dirty="0" err="1">
                <a:latin typeface=".VnArial" panose="020B7200000000000000" pitchFamily="34" charset="0"/>
              </a:rPr>
              <a:t>kh«ng</a:t>
            </a:r>
            <a:r>
              <a:rPr lang="en-US" sz="2400" b="1" dirty="0">
                <a:latin typeface=".VnArial" panose="020B7200000000000000" pitchFamily="34" charset="0"/>
              </a:rPr>
              <a:t>?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2155372" y="4849343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en-US" sz="2400" b="1" u="sng" dirty="0" smtClean="0">
                <a:solidFill>
                  <a:srgbClr val="FF0000"/>
                </a:solidFill>
                <a:latin typeface=".VnArial" panose="020B7200000000000000" pitchFamily="34" charset="0"/>
              </a:rPr>
              <a:t>:</a:t>
            </a:r>
            <a:r>
              <a:rPr lang="en-US" sz="2400" b="1" dirty="0" smtClean="0">
                <a:solidFill>
                  <a:srgbClr val="006666"/>
                </a:solidFill>
                <a:latin typeface=".VnArial" panose="020B7200000000000000" pitchFamily="34" charset="0"/>
              </a:rPr>
              <a:t>  </a:t>
            </a: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- KÝ  </a:t>
            </a:r>
            <a:r>
              <a:rPr lang="en-US" sz="2400" b="1" dirty="0" err="1">
                <a:solidFill>
                  <a:srgbClr val="006666"/>
                </a:solidFill>
                <a:latin typeface=".VnArial" panose="020B7200000000000000" pitchFamily="34" charset="0"/>
              </a:rPr>
              <a:t>hiÖu</a:t>
            </a: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 “</a:t>
            </a:r>
            <a:r>
              <a:rPr lang="en-US" sz="2800" b="1" dirty="0">
                <a:solidFill>
                  <a:srgbClr val="006666"/>
                </a:solidFill>
                <a:latin typeface=".VnArial" panose="020B7200000000000000" pitchFamily="34" charset="0"/>
                <a:sym typeface="Euclid Symbol" pitchFamily="18" charset="2"/>
              </a:rPr>
              <a:t></a:t>
            </a: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” ®</a:t>
            </a:r>
            <a:r>
              <a:rPr lang="en-US" sz="2400" b="1" dirty="0" err="1">
                <a:solidFill>
                  <a:srgbClr val="006666"/>
                </a:solidFill>
                <a:latin typeface=".VnArial" panose="020B7200000000000000" pitchFamily="34" charset="0"/>
              </a:rPr>
              <a:t>äc</a:t>
            </a: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 lµ </a:t>
            </a:r>
            <a:r>
              <a:rPr lang="en-US" sz="2400" b="1" dirty="0" err="1">
                <a:latin typeface=".VnArial" panose="020B7200000000000000" pitchFamily="34" charset="0"/>
              </a:rPr>
              <a:t>suy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ra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(</a:t>
            </a:r>
            <a:r>
              <a:rPr lang="en-US" sz="2400" b="1" dirty="0" err="1">
                <a:solidFill>
                  <a:srgbClr val="006666"/>
                </a:solidFill>
                <a:latin typeface=".VnArial" panose="020B7200000000000000" pitchFamily="34" charset="0"/>
              </a:rPr>
              <a:t>hoÆc</a:t>
            </a: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kÐo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theo</a:t>
            </a: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).                 </a:t>
            </a:r>
          </a:p>
        </p:txBody>
      </p:sp>
      <p:sp>
        <p:nvSpPr>
          <p:cNvPr id="25" name="Text Box 51"/>
          <p:cNvSpPr txBox="1">
            <a:spLocks noChangeArrowheads="1"/>
          </p:cNvSpPr>
          <p:nvPr/>
        </p:nvSpPr>
        <p:spPr bwMode="auto">
          <a:xfrm>
            <a:off x="3216275" y="5514490"/>
            <a:ext cx="75808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- Ta </a:t>
            </a:r>
            <a:r>
              <a:rPr lang="en-US" sz="2400" b="1" dirty="0" err="1">
                <a:solidFill>
                  <a:srgbClr val="006666"/>
                </a:solidFill>
                <a:latin typeface=".VnArial" panose="020B7200000000000000" pitchFamily="34" charset="0"/>
              </a:rPr>
              <a:t>cã</a:t>
            </a: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6666"/>
                </a:solidFill>
                <a:latin typeface=".VnArial" panose="020B7200000000000000" pitchFamily="34" charset="0"/>
              </a:rPr>
              <a:t>thÓ</a:t>
            </a: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6666"/>
                </a:solidFill>
                <a:latin typeface=".VnArial" panose="020B7200000000000000" pitchFamily="34" charset="0"/>
              </a:rPr>
              <a:t>viÕt</a:t>
            </a: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(a + b) </a:t>
            </a:r>
            <a:r>
              <a:rPr lang="en-US" sz="2400" b="1" dirty="0" smtClean="0">
                <a:solidFill>
                  <a:srgbClr val="FF0000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FF0000"/>
                </a:solidFill>
                <a:latin typeface=".VnArial" panose="020B7200000000000000" pitchFamily="34" charset="0"/>
              </a:rPr>
              <a:t> m </a:t>
            </a:r>
            <a:r>
              <a:rPr lang="en-US" sz="2400" b="1" dirty="0" err="1">
                <a:solidFill>
                  <a:srgbClr val="006666"/>
                </a:solidFill>
                <a:latin typeface=".VnArial" panose="020B7200000000000000" pitchFamily="34" charset="0"/>
              </a:rPr>
              <a:t>hoÆc</a:t>
            </a:r>
            <a:r>
              <a:rPr lang="en-US" sz="2400" b="1" dirty="0">
                <a:solidFill>
                  <a:srgbClr val="006666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a + b </a:t>
            </a:r>
            <a:r>
              <a:rPr lang="en-US" sz="2400" b="1" dirty="0" smtClean="0">
                <a:solidFill>
                  <a:srgbClr val="FF0000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 </a:t>
            </a:r>
            <a:r>
              <a:rPr lang="en-US" sz="2400" b="1" dirty="0" smtClean="0">
                <a:solidFill>
                  <a:srgbClr val="FF0000"/>
                </a:solidFill>
                <a:latin typeface=".VnArial" panose="020B7200000000000000" pitchFamily="34" charset="0"/>
              </a:rPr>
              <a:t>m </a:t>
            </a:r>
            <a:r>
              <a:rPr lang="en-US" sz="2400" b="1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b="1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3323522" y="3268914"/>
            <a:ext cx="5099713" cy="1246495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sz="3000" b="1" dirty="0">
                <a:latin typeface=".VnTime" panose="020B7200000000000000" pitchFamily="34" charset="0"/>
                <a:cs typeface="Times New Roman" panose="02020603050405020304" pitchFamily="18" charset="0"/>
              </a:rPr>
              <a:t>a </a:t>
            </a:r>
            <a:r>
              <a:rPr lang="en-US" sz="3000" b="1" dirty="0">
                <a:latin typeface=".VnTime" panose="020B7200000000000000" pitchFamily="34" charset="0"/>
                <a:cs typeface="Times New Roman" panose="02020603050405020304" pitchFamily="18" charset="0"/>
                <a:sym typeface="MT Extra" panose="05050102010205020202" pitchFamily="18" charset="2"/>
              </a:rPr>
              <a:t> </a:t>
            </a:r>
            <a:r>
              <a:rPr lang="en-US" sz="3000" b="1" dirty="0">
                <a:latin typeface=".VnTime" panose="020B7200000000000000" pitchFamily="34" charset="0"/>
                <a:cs typeface="Times New Roman" panose="02020603050405020304" pitchFamily="18" charset="0"/>
              </a:rPr>
              <a:t>m vµ b </a:t>
            </a:r>
            <a:r>
              <a:rPr lang="en-US" sz="3000" b="1" dirty="0">
                <a:latin typeface=".VnTime" panose="020B7200000000000000" pitchFamily="34" charset="0"/>
                <a:cs typeface="Times New Roman" panose="02020603050405020304" pitchFamily="18" charset="0"/>
                <a:sym typeface="MT Extra" panose="05050102010205020202" pitchFamily="18" charset="2"/>
              </a:rPr>
              <a:t> </a:t>
            </a:r>
            <a:r>
              <a:rPr lang="en-US" sz="3000" b="1" dirty="0">
                <a:latin typeface=".VnTime" panose="020B7200000000000000" pitchFamily="34" charset="0"/>
                <a:cs typeface="Times New Roman" panose="02020603050405020304" pitchFamily="18" charset="0"/>
              </a:rPr>
              <a:t>m </a:t>
            </a:r>
            <a:r>
              <a:rPr lang="en-US" sz="3000" b="1" dirty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3000" b="1" dirty="0">
                <a:latin typeface=".VnTime" panose="020B7200000000000000" pitchFamily="34" charset="0"/>
                <a:cs typeface="Times New Roman" panose="02020603050405020304" pitchFamily="18" charset="0"/>
              </a:rPr>
              <a:t> (a + b) </a:t>
            </a:r>
            <a:r>
              <a:rPr lang="en-US" sz="3000" b="1" dirty="0">
                <a:latin typeface=".VnTime" panose="020B7200000000000000" pitchFamily="34" charset="0"/>
                <a:cs typeface="Times New Roman" panose="02020603050405020304" pitchFamily="18" charset="0"/>
                <a:sym typeface="MT Extra" panose="05050102010205020202" pitchFamily="18" charset="2"/>
              </a:rPr>
              <a:t> </a:t>
            </a:r>
            <a:r>
              <a:rPr lang="en-US" sz="3000" b="1" dirty="0">
                <a:latin typeface=".VnTime" panose="020B7200000000000000" pitchFamily="34" charset="0"/>
                <a:cs typeface="Times New Roman" panose="02020603050405020304" pitchFamily="18" charset="0"/>
              </a:rPr>
              <a:t>m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sz="3000" b="1" dirty="0"/>
              <a:t>(</a:t>
            </a:r>
            <a:r>
              <a:rPr lang="en-US" sz="3000" b="1" dirty="0" err="1"/>
              <a:t>với</a:t>
            </a:r>
            <a:r>
              <a:rPr lang="en-US" sz="3000" b="1" dirty="0"/>
              <a:t> a, b, m</a:t>
            </a:r>
            <a:r>
              <a:rPr lang="en-US" sz="3000" b="1" dirty="0">
                <a:sym typeface="Symbol" panose="05050102010706020507" pitchFamily="18" charset="2"/>
              </a:rPr>
              <a:t> N, m ≠ 0)</a:t>
            </a:r>
          </a:p>
        </p:txBody>
      </p:sp>
    </p:spTree>
    <p:extLst>
      <p:ext uri="{BB962C8B-B14F-4D97-AF65-F5344CB8AC3E}">
        <p14:creationId xmlns:p14="http://schemas.microsoft.com/office/powerpoint/2010/main" val="2376599871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  <p:bldP spid="8203" grpId="0" animBg="1"/>
      <p:bldP spid="8204" grpId="0"/>
      <p:bldP spid="24" grpId="0"/>
      <p:bldP spid="25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1177831" y="2547256"/>
            <a:ext cx="82296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a)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TÝnh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chÊt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1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còng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®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óng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víi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mét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hiÖu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:                   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	         a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m vµ b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m </a:t>
            </a:r>
            <a:r>
              <a:rPr lang="en-US" sz="2800" b="1" dirty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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(a - b)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  m</a:t>
            </a:r>
            <a:endParaRPr lang="en-US" sz="2400" b="1" dirty="0">
              <a:solidFill>
                <a:srgbClr val="0000CC"/>
              </a:solidFill>
              <a:latin typeface=".VnArial" panose="020B7200000000000000" pitchFamily="34" charset="0"/>
              <a:sym typeface="Euclid Symbol" pitchFamily="18" charset="2"/>
            </a:endParaRP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1177837" y="3468983"/>
            <a:ext cx="916794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b)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TÝnh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chÊt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1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còng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®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óng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víi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mét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tæng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cã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nhiÒu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sè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h¹ng:                                                                                                    	         a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m, b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m  vµ c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m </a:t>
            </a:r>
            <a:r>
              <a:rPr lang="en-US" sz="2800" b="1" dirty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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(a + b + c) 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m.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33202" y="561702"/>
            <a:ext cx="60742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a) 36 – 24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b) 8+16+24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992777" y="1940684"/>
            <a:ext cx="2438400" cy="457200"/>
            <a:chOff x="1905000" y="1828800"/>
            <a:chExt cx="2438400" cy="457200"/>
          </a:xfrm>
        </p:grpSpPr>
        <p:sp>
          <p:nvSpPr>
            <p:cNvPr id="31" name="Text Box 15"/>
            <p:cNvSpPr txBox="1">
              <a:spLocks noChangeArrowheads="1"/>
            </p:cNvSpPr>
            <p:nvPr/>
          </p:nvSpPr>
          <p:spPr bwMode="auto">
            <a:xfrm>
              <a:off x="2057400" y="1828800"/>
              <a:ext cx="2286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400" b="1">
                  <a:latin typeface=".VnArial" panose="020B7200000000000000" pitchFamily="34" charset="0"/>
                </a:rPr>
                <a:t> </a:t>
              </a:r>
              <a:r>
                <a:rPr lang="en-US" sz="2400" b="1">
                  <a:solidFill>
                    <a:srgbClr val="0000CC"/>
                  </a:solidFill>
                  <a:latin typeface=".VnArial" panose="020B7200000000000000" pitchFamily="34" charset="0"/>
                </a:rPr>
                <a:t>Chó ý:</a:t>
              </a:r>
            </a:p>
          </p:txBody>
        </p:sp>
        <p:pic>
          <p:nvPicPr>
            <p:cNvPr id="32" name="Picture 16" descr="e02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0" y="1905000"/>
              <a:ext cx="304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2050868" y="4850674"/>
            <a:ext cx="8153400" cy="1524000"/>
          </a:xfrm>
          <a:prstGeom prst="rect">
            <a:avLst/>
          </a:prstGeom>
          <a:noFill/>
          <a:ln w="28575">
            <a:solidFill>
              <a:srgbClr val="99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NÕu</a:t>
            </a:r>
            <a:r>
              <a:rPr lang="en-US" sz="2400" b="1" dirty="0">
                <a:solidFill>
                  <a:srgbClr val="99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Arial" panose="020B7200000000000000" pitchFamily="34" charset="0"/>
              </a:rPr>
              <a:t>tÊt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 c¶ </a:t>
            </a:r>
            <a:r>
              <a:rPr lang="en-US" sz="2400" b="1" dirty="0" err="1">
                <a:solidFill>
                  <a:srgbClr val="FF0000"/>
                </a:solidFill>
                <a:latin typeface=".VnArial" panose="020B7200000000000000" pitchFamily="34" charset="0"/>
              </a:rPr>
              <a:t>c¸c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Arial" panose="020B7200000000000000" pitchFamily="34" charset="0"/>
              </a:rPr>
              <a:t>sè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 h¹ng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cña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mét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tæng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®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Òu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hÕt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cho</a:t>
            </a:r>
            <a:endParaRPr lang="en-US" sz="2400" b="1" dirty="0">
              <a:solidFill>
                <a:srgbClr val="0000FF"/>
              </a:solidFill>
              <a:latin typeface=".VnArial" panose="020B7200000000000000" pitchFamily="34" charset="0"/>
            </a:endParaRP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cïng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mét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sè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th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× </a:t>
            </a:r>
            <a:r>
              <a:rPr lang="en-US" sz="2400" b="1" dirty="0" err="1">
                <a:solidFill>
                  <a:srgbClr val="FF0000"/>
                </a:solidFill>
                <a:latin typeface=".VnArial" panose="020B7200000000000000" pitchFamily="34" charset="0"/>
              </a:rPr>
              <a:t>tæng</a:t>
            </a:r>
            <a:r>
              <a:rPr lang="en-US" sz="2400" b="1" dirty="0">
                <a:solidFill>
                  <a:srgbClr val="FF0000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chia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hÕt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cho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.VnArial" panose="020B7200000000000000" pitchFamily="34" charset="0"/>
              </a:rPr>
              <a:t>sè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®ã: </a:t>
            </a:r>
          </a:p>
          <a:p>
            <a:pPr algn="just"/>
            <a:r>
              <a:rPr lang="en-US" sz="2400" b="1" dirty="0">
                <a:solidFill>
                  <a:srgbClr val="9900FF"/>
                </a:solidFill>
                <a:latin typeface=".VnArial" panose="020B7200000000000000" pitchFamily="34" charset="0"/>
              </a:rPr>
              <a:t>            </a:t>
            </a:r>
          </a:p>
          <a:p>
            <a:pPr algn="just"/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             a </a:t>
            </a:r>
            <a:r>
              <a:rPr lang="en-US" sz="2400" b="1" dirty="0" smtClean="0">
                <a:solidFill>
                  <a:srgbClr val="0000FF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m, b </a:t>
            </a:r>
            <a:r>
              <a:rPr lang="en-US" sz="2400" b="1" dirty="0" smtClean="0">
                <a:solidFill>
                  <a:srgbClr val="0000FF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FF"/>
                </a:solidFill>
                <a:latin typeface=".VnArial" panose="020B7200000000000000" pitchFamily="34" charset="0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m vµ c </a:t>
            </a:r>
            <a:r>
              <a:rPr lang="en-US" sz="2400" b="1" dirty="0" smtClean="0">
                <a:solidFill>
                  <a:srgbClr val="0000FF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FF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</a:rPr>
              <a:t>m 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  <a:sym typeface="Euclid Symbol" pitchFamily="18" charset="2"/>
              </a:rPr>
              <a:t> (a + b + c) </a:t>
            </a:r>
            <a:r>
              <a:rPr lang="en-US" sz="2400" b="1" dirty="0" smtClean="0">
                <a:solidFill>
                  <a:srgbClr val="0000FF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FF"/>
                </a:solidFill>
                <a:latin typeface=".VnArial" panose="020B7200000000000000" pitchFamily="34" charset="0"/>
                <a:sym typeface="Euclid Symbol" pitchFamily="18" charset="2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.VnArial" panose="020B7200000000000000" pitchFamily="34" charset="0"/>
                <a:sym typeface="Euclid Symbol" pitchFamily="18" charset="2"/>
              </a:rPr>
              <a:t>m.</a:t>
            </a:r>
          </a:p>
        </p:txBody>
      </p:sp>
      <p:pic>
        <p:nvPicPr>
          <p:cNvPr id="34" name="Picture 10" descr="hoi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292" y="561702"/>
            <a:ext cx="837770" cy="10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048585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6" grpId="0"/>
      <p:bldP spid="21530" grpId="0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2743200" y="76200"/>
            <a:ext cx="6629400" cy="762000"/>
            <a:chOff x="576" y="48"/>
            <a:chExt cx="4176" cy="480"/>
          </a:xfrm>
        </p:grpSpPr>
        <p:sp>
          <p:nvSpPr>
            <p:cNvPr id="9242" name="WordArt 3"/>
            <p:cNvSpPr>
              <a:spLocks noChangeArrowheads="1" noChangeShapeType="1" noTextEdit="1"/>
            </p:cNvSpPr>
            <p:nvPr/>
          </p:nvSpPr>
          <p:spPr bwMode="auto">
            <a:xfrm>
              <a:off x="1296" y="48"/>
              <a:ext cx="3456" cy="48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.VnVogue" panose="020B7200000000000000" pitchFamily="34" charset="0"/>
                </a:rPr>
                <a:t>TÝnh chÊt chia hÕt cña mét tæng</a:t>
              </a:r>
            </a:p>
          </p:txBody>
        </p:sp>
        <p:grpSp>
          <p:nvGrpSpPr>
            <p:cNvPr id="9243" name="Group 4"/>
            <p:cNvGrpSpPr>
              <a:grpSpLocks/>
            </p:cNvGrpSpPr>
            <p:nvPr/>
          </p:nvGrpSpPr>
          <p:grpSpPr bwMode="auto">
            <a:xfrm>
              <a:off x="576" y="96"/>
              <a:ext cx="816" cy="423"/>
              <a:chOff x="480" y="921"/>
              <a:chExt cx="816" cy="423"/>
            </a:xfrm>
          </p:grpSpPr>
          <p:sp>
            <p:nvSpPr>
              <p:cNvPr id="9244" name="Text Box 5"/>
              <p:cNvSpPr txBox="1">
                <a:spLocks noChangeArrowheads="1"/>
              </p:cNvSpPr>
              <p:nvPr/>
            </p:nvSpPr>
            <p:spPr bwMode="auto">
              <a:xfrm>
                <a:off x="480" y="921"/>
                <a:ext cx="4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S</a:t>
                </a:r>
              </a:p>
            </p:txBody>
          </p:sp>
          <p:sp>
            <p:nvSpPr>
              <p:cNvPr id="9245" name="Text Box 6"/>
              <p:cNvSpPr txBox="1">
                <a:spLocks noChangeArrowheads="1"/>
              </p:cNvSpPr>
              <p:nvPr/>
            </p:nvSpPr>
            <p:spPr bwMode="auto">
              <a:xfrm>
                <a:off x="480" y="940"/>
                <a:ext cx="81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CC"/>
                    </a:solidFill>
                  </a:rPr>
                  <a:t>S</a:t>
                </a:r>
                <a:r>
                  <a:rPr lang="en-US" sz="3600" b="1">
                    <a:solidFill>
                      <a:srgbClr val="0000CC"/>
                    </a:solidFill>
                  </a:rPr>
                  <a:t> 10.</a:t>
                </a:r>
              </a:p>
            </p:txBody>
          </p:sp>
        </p:grpSp>
      </p:grp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133600" y="6858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Arial" panose="020B7200000000000000" pitchFamily="34" charset="0"/>
              </a:rPr>
              <a:t>3. TÝnh chÊt 2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438400" y="1066801"/>
            <a:ext cx="7620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400" b="1" dirty="0">
                <a:latin typeface=".VnArial" panose="020B7200000000000000" pitchFamily="34" charset="0"/>
              </a:rPr>
              <a:t>a) </a:t>
            </a:r>
            <a:r>
              <a:rPr lang="en-US" sz="2400" b="1" dirty="0" err="1">
                <a:latin typeface=".VnArial" panose="020B7200000000000000" pitchFamily="34" charset="0"/>
              </a:rPr>
              <a:t>ViÕt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hai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sè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trong</a:t>
            </a:r>
            <a:r>
              <a:rPr lang="en-US" sz="2400" b="1" dirty="0">
                <a:latin typeface=".VnArial" panose="020B7200000000000000" pitchFamily="34" charset="0"/>
              </a:rPr>
              <a:t> ®ã </a:t>
            </a:r>
            <a:r>
              <a:rPr lang="en-US" sz="2400" b="1" dirty="0" err="1">
                <a:latin typeface=".VnArial" panose="020B7200000000000000" pitchFamily="34" charset="0"/>
              </a:rPr>
              <a:t>cã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mét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sè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kh«ng</a:t>
            </a:r>
            <a:r>
              <a:rPr lang="en-US" sz="2400" b="1" dirty="0"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4, </a:t>
            </a:r>
            <a:r>
              <a:rPr lang="en-US" sz="2400" b="1" dirty="0" err="1">
                <a:latin typeface=".VnArial" panose="020B7200000000000000" pitchFamily="34" charset="0"/>
              </a:rPr>
              <a:t>sè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cßn</a:t>
            </a:r>
            <a:r>
              <a:rPr lang="en-US" sz="2400" b="1" dirty="0">
                <a:latin typeface=".VnArial" panose="020B7200000000000000" pitchFamily="34" charset="0"/>
              </a:rPr>
              <a:t> l¹i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4. </a:t>
            </a:r>
            <a:r>
              <a:rPr lang="en-US" sz="2400" b="1" dirty="0" err="1">
                <a:latin typeface=".VnArial" panose="020B7200000000000000" pitchFamily="34" charset="0"/>
              </a:rPr>
              <a:t>Tæng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cña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chóng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cã</a:t>
            </a:r>
            <a:r>
              <a:rPr lang="en-US" sz="2400" b="1" dirty="0"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4 </a:t>
            </a:r>
            <a:r>
              <a:rPr lang="en-US" sz="2400" b="1" dirty="0" err="1">
                <a:latin typeface=".VnArial" panose="020B7200000000000000" pitchFamily="34" charset="0"/>
              </a:rPr>
              <a:t>kh«ng</a:t>
            </a:r>
            <a:r>
              <a:rPr lang="en-US" sz="2400" b="1" dirty="0">
                <a:latin typeface=".VnArial" panose="020B7200000000000000" pitchFamily="34" charset="0"/>
              </a:rPr>
              <a:t>?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438400" y="2438131"/>
            <a:ext cx="7696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400" b="1" dirty="0">
                <a:latin typeface=".VnArial" panose="020B7200000000000000" pitchFamily="34" charset="0"/>
              </a:rPr>
              <a:t>b) </a:t>
            </a:r>
            <a:r>
              <a:rPr lang="en-US" sz="2400" b="1" dirty="0" err="1">
                <a:latin typeface=".VnArial" panose="020B7200000000000000" pitchFamily="34" charset="0"/>
              </a:rPr>
              <a:t>ViÕt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hai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sè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trong</a:t>
            </a:r>
            <a:r>
              <a:rPr lang="en-US" sz="2400" b="1" dirty="0">
                <a:latin typeface=".VnArial" panose="020B7200000000000000" pitchFamily="34" charset="0"/>
              </a:rPr>
              <a:t> ®ã </a:t>
            </a:r>
            <a:r>
              <a:rPr lang="en-US" sz="2400" b="1" dirty="0" err="1">
                <a:latin typeface=".VnArial" panose="020B7200000000000000" pitchFamily="34" charset="0"/>
              </a:rPr>
              <a:t>cã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mét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sè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kh«ng</a:t>
            </a:r>
            <a:r>
              <a:rPr lang="en-US" sz="2400" b="1" dirty="0"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5, </a:t>
            </a:r>
            <a:r>
              <a:rPr lang="en-US" sz="2400" b="1" dirty="0" err="1">
                <a:latin typeface=".VnArial" panose="020B7200000000000000" pitchFamily="34" charset="0"/>
              </a:rPr>
              <a:t>sè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cßn</a:t>
            </a:r>
            <a:r>
              <a:rPr lang="en-US" sz="2400" b="1" dirty="0">
                <a:latin typeface=".VnArial" panose="020B7200000000000000" pitchFamily="34" charset="0"/>
              </a:rPr>
              <a:t> l¹i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5. </a:t>
            </a:r>
            <a:r>
              <a:rPr lang="en-US" sz="2400" b="1" dirty="0" err="1">
                <a:latin typeface=".VnArial" panose="020B7200000000000000" pitchFamily="34" charset="0"/>
              </a:rPr>
              <a:t>Tæng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cña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chóng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cã</a:t>
            </a:r>
            <a:r>
              <a:rPr lang="en-US" sz="2400" b="1" dirty="0">
                <a:latin typeface=".VnArial" panose="020B7200000000000000" pitchFamily="34" charset="0"/>
              </a:rPr>
              <a:t> chia </a:t>
            </a:r>
            <a:r>
              <a:rPr lang="en-US" sz="2400" b="1" dirty="0" err="1">
                <a:latin typeface=".VnArial" panose="020B7200000000000000" pitchFamily="34" charset="0"/>
              </a:rPr>
              <a:t>hÕt</a:t>
            </a:r>
            <a:r>
              <a:rPr lang="en-US" sz="2400" b="1" dirty="0">
                <a:latin typeface=".VnArial" panose="020B7200000000000000" pitchFamily="34" charset="0"/>
              </a:rPr>
              <a:t> </a:t>
            </a:r>
            <a:r>
              <a:rPr lang="en-US" sz="2400" b="1" dirty="0" err="1">
                <a:latin typeface=".VnArial" panose="020B7200000000000000" pitchFamily="34" charset="0"/>
              </a:rPr>
              <a:t>cho</a:t>
            </a:r>
            <a:r>
              <a:rPr lang="en-US" sz="2400" b="1" dirty="0">
                <a:latin typeface=".VnArial" panose="020B7200000000000000" pitchFamily="34" charset="0"/>
              </a:rPr>
              <a:t> 5 </a:t>
            </a:r>
            <a:r>
              <a:rPr lang="en-US" sz="2400" b="1" dirty="0" err="1">
                <a:latin typeface=".VnArial" panose="020B7200000000000000" pitchFamily="34" charset="0"/>
              </a:rPr>
              <a:t>kh«ng</a:t>
            </a:r>
            <a:r>
              <a:rPr lang="en-US" sz="2400" b="1" dirty="0">
                <a:latin typeface=".VnArial" panose="020B7200000000000000" pitchFamily="34" charset="0"/>
              </a:rPr>
              <a:t>?</a:t>
            </a:r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1981200" y="1143000"/>
            <a:ext cx="4572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>
                <a:solidFill>
                  <a:srgbClr val="FF0000"/>
                </a:solidFill>
                <a:latin typeface=".VnArial" panose="020B7200000000000000" pitchFamily="34" charset="0"/>
              </a:rPr>
              <a:t>?2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994977" y="4480560"/>
            <a:ext cx="6377623" cy="744583"/>
            <a:chOff x="3132137" y="1476103"/>
            <a:chExt cx="6377623" cy="74458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3" name="Rounded Rectangle 22"/>
            <p:cNvSpPr/>
            <p:nvPr/>
          </p:nvSpPr>
          <p:spPr>
            <a:xfrm>
              <a:off x="3132137" y="1476103"/>
              <a:ext cx="6377623" cy="744583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4" name="Object 9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7041622"/>
                </p:ext>
              </p:extLst>
            </p:nvPr>
          </p:nvGraphicFramePr>
          <p:xfrm>
            <a:off x="6263640" y="1556657"/>
            <a:ext cx="144780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4" name="Equation" r:id="rId3" imgW="723600" imgH="266400" progId="Equation.DSMT4">
                    <p:embed/>
                  </p:oleObj>
                </mc:Choice>
                <mc:Fallback>
                  <p:oleObj name="Equation" r:id="rId3" imgW="723600" imgH="266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63640" y="1556657"/>
                          <a:ext cx="1447800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8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3689272"/>
                </p:ext>
              </p:extLst>
            </p:nvPr>
          </p:nvGraphicFramePr>
          <p:xfrm>
            <a:off x="3977640" y="1556657"/>
            <a:ext cx="2209800" cy="468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5" name="Equation" r:id="rId5" imgW="1079280" imgH="228600" progId="Equation.DSMT4">
                    <p:embed/>
                  </p:oleObj>
                </mc:Choice>
                <mc:Fallback>
                  <p:oleObj name="Equation" r:id="rId5" imgW="10792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7640" y="1556657"/>
                          <a:ext cx="2209800" cy="468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28173328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12296" grpId="0"/>
      <p:bldP spid="12302" grpId="0"/>
      <p:bldP spid="123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286000" y="9144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Arial" panose="020B7200000000000000" pitchFamily="34" charset="0"/>
              </a:rPr>
              <a:t>3. TÝnh chÊt 2</a:t>
            </a:r>
          </a:p>
        </p:txBody>
      </p:sp>
      <p:grpSp>
        <p:nvGrpSpPr>
          <p:cNvPr id="10249" name="Group 9"/>
          <p:cNvGrpSpPr>
            <a:grpSpLocks/>
          </p:cNvGrpSpPr>
          <p:nvPr/>
        </p:nvGrpSpPr>
        <p:grpSpPr bwMode="auto">
          <a:xfrm>
            <a:off x="2743200" y="76200"/>
            <a:ext cx="6629400" cy="762000"/>
            <a:chOff x="576" y="48"/>
            <a:chExt cx="4176" cy="480"/>
          </a:xfrm>
        </p:grpSpPr>
        <p:sp>
          <p:nvSpPr>
            <p:cNvPr id="10275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296" y="48"/>
              <a:ext cx="3456" cy="48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.VnVogue" panose="020B7200000000000000" pitchFamily="34" charset="0"/>
                </a:rPr>
                <a:t>TÝnh chÊt chia hÕt cña mét tæng</a:t>
              </a:r>
            </a:p>
          </p:txBody>
        </p:sp>
        <p:grpSp>
          <p:nvGrpSpPr>
            <p:cNvPr id="10276" name="Group 11"/>
            <p:cNvGrpSpPr>
              <a:grpSpLocks/>
            </p:cNvGrpSpPr>
            <p:nvPr/>
          </p:nvGrpSpPr>
          <p:grpSpPr bwMode="auto">
            <a:xfrm>
              <a:off x="576" y="96"/>
              <a:ext cx="816" cy="423"/>
              <a:chOff x="480" y="921"/>
              <a:chExt cx="816" cy="423"/>
            </a:xfrm>
          </p:grpSpPr>
          <p:sp>
            <p:nvSpPr>
              <p:cNvPr id="10277" name="Text Box 12"/>
              <p:cNvSpPr txBox="1">
                <a:spLocks noChangeArrowheads="1"/>
              </p:cNvSpPr>
              <p:nvPr/>
            </p:nvSpPr>
            <p:spPr bwMode="auto">
              <a:xfrm>
                <a:off x="480" y="921"/>
                <a:ext cx="4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S</a:t>
                </a:r>
              </a:p>
            </p:txBody>
          </p:sp>
          <p:sp>
            <p:nvSpPr>
              <p:cNvPr id="10278" name="Text Box 13"/>
              <p:cNvSpPr txBox="1">
                <a:spLocks noChangeArrowheads="1"/>
              </p:cNvSpPr>
              <p:nvPr/>
            </p:nvSpPr>
            <p:spPr bwMode="auto">
              <a:xfrm>
                <a:off x="480" y="940"/>
                <a:ext cx="81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CC"/>
                    </a:solidFill>
                  </a:rPr>
                  <a:t>S</a:t>
                </a:r>
                <a:r>
                  <a:rPr lang="en-US" sz="3600" b="1">
                    <a:solidFill>
                      <a:srgbClr val="0000CC"/>
                    </a:solidFill>
                  </a:rPr>
                  <a:t> 10.</a:t>
                </a: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2335644" y="3397597"/>
            <a:ext cx="2438400" cy="457200"/>
            <a:chOff x="2362200" y="3962400"/>
            <a:chExt cx="2438400" cy="457200"/>
          </a:xfrm>
        </p:grpSpPr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2514600" y="3962400"/>
              <a:ext cx="2286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CC"/>
                  </a:solidFill>
                  <a:latin typeface=".VnArial" panose="020B7200000000000000" pitchFamily="34" charset="0"/>
                </a:rPr>
                <a:t>Chó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 ý:</a:t>
              </a:r>
            </a:p>
          </p:txBody>
        </p:sp>
        <p:pic>
          <p:nvPicPr>
            <p:cNvPr id="13327" name="Picture 15" descr="e02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2200" y="4038600"/>
              <a:ext cx="304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2590800" y="3962400"/>
            <a:ext cx="7772400" cy="914400"/>
            <a:chOff x="2590800" y="4419600"/>
            <a:chExt cx="7772400" cy="914400"/>
          </a:xfrm>
        </p:grpSpPr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2590800" y="4419600"/>
              <a:ext cx="7772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a) </a:t>
              </a:r>
              <a:r>
                <a:rPr lang="en-US" sz="2400" b="1" dirty="0" err="1">
                  <a:solidFill>
                    <a:srgbClr val="0000CC"/>
                  </a:solidFill>
                  <a:latin typeface=".VnArial" panose="020B7200000000000000" pitchFamily="34" charset="0"/>
                </a:rPr>
                <a:t>Víi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 a &gt; b </a:t>
              </a:r>
              <a:r>
                <a:rPr lang="en-US" sz="2400" b="1" dirty="0" err="1">
                  <a:solidFill>
                    <a:srgbClr val="0000CC"/>
                  </a:solidFill>
                  <a:latin typeface=".VnArial" panose="020B7200000000000000" pitchFamily="34" charset="0"/>
                </a:rPr>
                <a:t>cã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: a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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m vµ b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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m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 (a - b)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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 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m.</a:t>
              </a:r>
            </a:p>
          </p:txBody>
        </p:sp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2590800" y="4876800"/>
              <a:ext cx="7239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                           a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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m vµ b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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m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 (a - b)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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m.</a:t>
              </a:r>
            </a:p>
          </p:txBody>
        </p:sp>
      </p:grp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2590800" y="54102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b)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Víi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a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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 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m; b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m vµ c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m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 (a + b + c)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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4577" y="1479202"/>
            <a:ext cx="58652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– 17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– 16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+ 14 + 21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6" name="Picture 10" descr="hoi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074" y="1656670"/>
            <a:ext cx="837770" cy="10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960733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286000" y="9144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.VnArial" panose="020B7200000000000000" pitchFamily="34" charset="0"/>
              </a:rPr>
              <a:t>3. TÝnh chÊt 2</a:t>
            </a:r>
          </a:p>
        </p:txBody>
      </p:sp>
      <p:grpSp>
        <p:nvGrpSpPr>
          <p:cNvPr id="11273" name="Group 11"/>
          <p:cNvGrpSpPr>
            <a:grpSpLocks/>
          </p:cNvGrpSpPr>
          <p:nvPr/>
        </p:nvGrpSpPr>
        <p:grpSpPr bwMode="auto">
          <a:xfrm>
            <a:off x="2743200" y="76200"/>
            <a:ext cx="6629400" cy="762000"/>
            <a:chOff x="576" y="48"/>
            <a:chExt cx="4176" cy="480"/>
          </a:xfrm>
        </p:grpSpPr>
        <p:sp>
          <p:nvSpPr>
            <p:cNvPr id="11303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296" y="48"/>
              <a:ext cx="3456" cy="48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.VnVogue" panose="020B7200000000000000" pitchFamily="34" charset="0"/>
                </a:rPr>
                <a:t>TÝnh chÊt chia hÕt cña mét tæng</a:t>
              </a:r>
            </a:p>
          </p:txBody>
        </p:sp>
        <p:grpSp>
          <p:nvGrpSpPr>
            <p:cNvPr id="11304" name="Group 13"/>
            <p:cNvGrpSpPr>
              <a:grpSpLocks/>
            </p:cNvGrpSpPr>
            <p:nvPr/>
          </p:nvGrpSpPr>
          <p:grpSpPr bwMode="auto">
            <a:xfrm>
              <a:off x="576" y="96"/>
              <a:ext cx="816" cy="423"/>
              <a:chOff x="480" y="921"/>
              <a:chExt cx="816" cy="423"/>
            </a:xfrm>
          </p:grpSpPr>
          <p:sp>
            <p:nvSpPr>
              <p:cNvPr id="11305" name="Text Box 14"/>
              <p:cNvSpPr txBox="1">
                <a:spLocks noChangeArrowheads="1"/>
              </p:cNvSpPr>
              <p:nvPr/>
            </p:nvSpPr>
            <p:spPr bwMode="auto">
              <a:xfrm>
                <a:off x="480" y="921"/>
                <a:ext cx="4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S</a:t>
                </a:r>
              </a:p>
            </p:txBody>
          </p:sp>
          <p:sp>
            <p:nvSpPr>
              <p:cNvPr id="11306" name="Text Box 15"/>
              <p:cNvSpPr txBox="1">
                <a:spLocks noChangeArrowheads="1"/>
              </p:cNvSpPr>
              <p:nvPr/>
            </p:nvSpPr>
            <p:spPr bwMode="auto">
              <a:xfrm>
                <a:off x="480" y="940"/>
                <a:ext cx="81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CC"/>
                    </a:solidFill>
                  </a:rPr>
                  <a:t>S</a:t>
                </a:r>
                <a:r>
                  <a:rPr lang="en-US" sz="3600" b="1">
                    <a:solidFill>
                      <a:srgbClr val="0000CC"/>
                    </a:solidFill>
                  </a:rPr>
                  <a:t> 10.</a:t>
                </a: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2362200" y="4302030"/>
            <a:ext cx="7924800" cy="1752600"/>
            <a:chOff x="2247900" y="3557447"/>
            <a:chExt cx="7924800" cy="1752600"/>
          </a:xfrm>
        </p:grpSpPr>
        <p:sp>
          <p:nvSpPr>
            <p:cNvPr id="22565" name="Rectangle 37"/>
            <p:cNvSpPr>
              <a:spLocks noChangeArrowheads="1"/>
            </p:cNvSpPr>
            <p:nvPr/>
          </p:nvSpPr>
          <p:spPr bwMode="auto">
            <a:xfrm>
              <a:off x="2247900" y="3557447"/>
              <a:ext cx="7924800" cy="1752600"/>
            </a:xfrm>
            <a:prstGeom prst="rect">
              <a:avLst/>
            </a:prstGeom>
            <a:noFill/>
            <a:ln w="19050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NÕu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.VnArial" panose="020B7200000000000000" pitchFamily="34" charset="0"/>
                </a:rPr>
                <a:t>chØ</a:t>
              </a:r>
              <a:r>
                <a:rPr lang="en-US" sz="2400" b="1" dirty="0">
                  <a:solidFill>
                    <a:srgbClr val="FF0000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.VnArial" panose="020B7200000000000000" pitchFamily="34" charset="0"/>
                </a:rPr>
                <a:t>cã</a:t>
              </a:r>
              <a:r>
                <a:rPr lang="en-US" sz="2400" b="1" dirty="0">
                  <a:solidFill>
                    <a:srgbClr val="FF0000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.VnArial" panose="020B7200000000000000" pitchFamily="34" charset="0"/>
                </a:rPr>
                <a:t>mét</a:t>
              </a:r>
              <a:r>
                <a:rPr lang="en-US" sz="2400" b="1" dirty="0">
                  <a:solidFill>
                    <a:srgbClr val="FF0000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.VnArial" panose="020B7200000000000000" pitchFamily="34" charset="0"/>
                </a:rPr>
                <a:t>sè</a:t>
              </a:r>
              <a:r>
                <a:rPr lang="en-US" sz="2400" b="1" dirty="0">
                  <a:solidFill>
                    <a:srgbClr val="FF0000"/>
                  </a:solidFill>
                  <a:latin typeface=".VnArial" panose="020B7200000000000000" pitchFamily="34" charset="0"/>
                </a:rPr>
                <a:t> h¹ng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cña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tæng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.VnArial" panose="020B7200000000000000" pitchFamily="34" charset="0"/>
                </a:rPr>
                <a:t>kh«ng</a:t>
              </a:r>
              <a:r>
                <a:rPr lang="en-US" sz="2400" b="1" dirty="0">
                  <a:solidFill>
                    <a:srgbClr val="FF0000"/>
                  </a:solidFill>
                  <a:latin typeface=".VnArial" panose="020B7200000000000000" pitchFamily="34" charset="0"/>
                </a:rPr>
                <a:t> chia </a:t>
              </a:r>
              <a:r>
                <a:rPr lang="en-US" sz="2400" b="1" dirty="0" err="1">
                  <a:solidFill>
                    <a:srgbClr val="FF0000"/>
                  </a:solidFill>
                  <a:latin typeface=".VnArial" panose="020B7200000000000000" pitchFamily="34" charset="0"/>
                </a:rPr>
                <a:t>hÕt</a:t>
              </a:r>
              <a:r>
                <a:rPr lang="en-US" sz="2400" b="1" dirty="0">
                  <a:solidFill>
                    <a:srgbClr val="FF0000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cho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</a:p>
            <a:p>
              <a:pPr algn="l"/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mét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sè,cßn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c¸c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sè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h¹ng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kh¸c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®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Òu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chia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hÕt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cho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sè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®ã </a:t>
              </a:r>
            </a:p>
            <a:p>
              <a:pPr algn="l"/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th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×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tæng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kh«ng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chia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hÕt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cho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FF"/>
                  </a:solidFill>
                  <a:latin typeface=".VnArial" panose="020B7200000000000000" pitchFamily="34" charset="0"/>
                </a:rPr>
                <a:t>sè</a:t>
              </a:r>
              <a:r>
                <a:rPr lang="en-US" sz="2400" b="1" dirty="0">
                  <a:solidFill>
                    <a:srgbClr val="0000FF"/>
                  </a:solidFill>
                  <a:latin typeface=".VnArial" panose="020B7200000000000000" pitchFamily="34" charset="0"/>
                </a:rPr>
                <a:t> ®ã:</a:t>
              </a:r>
              <a:r>
                <a:rPr lang="en-US" sz="2400" dirty="0">
                  <a:solidFill>
                    <a:srgbClr val="0000FF"/>
                  </a:solidFill>
                  <a:latin typeface=".VnArial" panose="020B7200000000000000" pitchFamily="34" charset="0"/>
                </a:rPr>
                <a:t> </a:t>
              </a:r>
            </a:p>
            <a:p>
              <a:pPr algn="l"/>
              <a:r>
                <a:rPr lang="en-US" sz="2400" dirty="0">
                  <a:latin typeface=".VnArial" panose="020B7200000000000000" pitchFamily="34" charset="0"/>
                </a:rPr>
                <a:t> </a:t>
              </a:r>
            </a:p>
          </p:txBody>
        </p:sp>
        <p:sp>
          <p:nvSpPr>
            <p:cNvPr id="22566" name="Text Box 38"/>
            <p:cNvSpPr txBox="1">
              <a:spLocks noChangeArrowheads="1"/>
            </p:cNvSpPr>
            <p:nvPr/>
          </p:nvSpPr>
          <p:spPr bwMode="auto">
            <a:xfrm>
              <a:off x="3390900" y="4852847"/>
              <a:ext cx="6781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400" b="1" dirty="0">
                  <a:solidFill>
                    <a:srgbClr val="FF0066"/>
                  </a:solidFill>
                  <a:latin typeface=".VnArial" panose="020B7200000000000000" pitchFamily="34" charset="0"/>
                </a:rPr>
                <a:t> a  </a:t>
              </a:r>
              <a:r>
                <a:rPr lang="en-US" sz="2400" b="1" dirty="0" smtClean="0">
                  <a:solidFill>
                    <a:srgbClr val="FF0066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</a:t>
              </a:r>
              <a:r>
                <a:rPr lang="en-US" sz="2400" b="1" dirty="0" smtClean="0">
                  <a:solidFill>
                    <a:srgbClr val="FF0066"/>
                  </a:solidFill>
                  <a:latin typeface=".VnArial" panose="020B7200000000000000" pitchFamily="34" charset="0"/>
                </a:rPr>
                <a:t>  </a:t>
              </a:r>
              <a:r>
                <a:rPr lang="en-US" sz="2400" b="1" dirty="0">
                  <a:solidFill>
                    <a:srgbClr val="FF0066"/>
                  </a:solidFill>
                  <a:latin typeface=".VnArial" panose="020B7200000000000000" pitchFamily="34" charset="0"/>
                </a:rPr>
                <a:t>m; b </a:t>
              </a:r>
              <a:r>
                <a:rPr lang="en-US" sz="2400" b="1" dirty="0" smtClean="0">
                  <a:solidFill>
                    <a:srgbClr val="FF0066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</a:t>
              </a:r>
              <a:r>
                <a:rPr lang="en-US" sz="2400" b="1" dirty="0" smtClean="0">
                  <a:solidFill>
                    <a:srgbClr val="FF0066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>
                  <a:solidFill>
                    <a:srgbClr val="FF0066"/>
                  </a:solidFill>
                  <a:latin typeface=".VnArial" panose="020B7200000000000000" pitchFamily="34" charset="0"/>
                </a:rPr>
                <a:t>m vµ </a:t>
              </a:r>
              <a:r>
                <a:rPr lang="en-US" sz="2400" b="1" dirty="0" smtClean="0">
                  <a:solidFill>
                    <a:srgbClr val="FF0066"/>
                  </a:solidFill>
                  <a:latin typeface=".VnArial" panose="020B7200000000000000" pitchFamily="34" charset="0"/>
                </a:rPr>
                <a:t>c </a:t>
              </a:r>
              <a:r>
                <a:rPr lang="en-US" sz="2400" b="1" dirty="0" smtClean="0">
                  <a:solidFill>
                    <a:srgbClr val="FF0066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</a:t>
              </a:r>
              <a:r>
                <a:rPr lang="en-US" sz="2400" b="1" dirty="0" smtClean="0">
                  <a:solidFill>
                    <a:srgbClr val="FF0066"/>
                  </a:solidFill>
                  <a:latin typeface=".VnArial" panose="020B7200000000000000" pitchFamily="34" charset="0"/>
                </a:rPr>
                <a:t> m </a:t>
              </a:r>
              <a:r>
                <a:rPr lang="en-US" sz="2400" b="1" dirty="0">
                  <a:solidFill>
                    <a:srgbClr val="FF0066"/>
                  </a:solidFill>
                  <a:latin typeface=".VnArial" panose="020B7200000000000000" pitchFamily="34" charset="0"/>
                  <a:sym typeface="Euclid Symbol" pitchFamily="18" charset="2"/>
                </a:rPr>
                <a:t> (a + b + c) </a:t>
              </a:r>
              <a:r>
                <a:rPr lang="en-US" sz="2400" b="1" dirty="0" smtClean="0">
                  <a:solidFill>
                    <a:srgbClr val="FF0066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</a:t>
              </a:r>
              <a:r>
                <a:rPr lang="en-US" sz="2400" b="1" dirty="0" smtClean="0">
                  <a:solidFill>
                    <a:srgbClr val="FF0066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smtClean="0">
                  <a:solidFill>
                    <a:srgbClr val="FF0066"/>
                  </a:solidFill>
                  <a:latin typeface=".VnArial" panose="020B7200000000000000" pitchFamily="34" charset="0"/>
                  <a:sym typeface="Euclid Symbol" pitchFamily="18" charset="2"/>
                </a:rPr>
                <a:t> </a:t>
              </a:r>
              <a:r>
                <a:rPr lang="en-US" sz="2400" b="1" dirty="0">
                  <a:solidFill>
                    <a:srgbClr val="FF0066"/>
                  </a:solidFill>
                  <a:latin typeface=".VnArial" panose="020B7200000000000000" pitchFamily="34" charset="0"/>
                  <a:sym typeface="Euclid Symbol" pitchFamily="18" charset="2"/>
                </a:rPr>
                <a:t>m.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362200" y="1728647"/>
            <a:ext cx="2438400" cy="457200"/>
            <a:chOff x="2362200" y="3962400"/>
            <a:chExt cx="2438400" cy="457200"/>
          </a:xfrm>
        </p:grpSpPr>
        <p:sp>
          <p:nvSpPr>
            <p:cNvPr id="44" name="Text Box 14"/>
            <p:cNvSpPr txBox="1">
              <a:spLocks noChangeArrowheads="1"/>
            </p:cNvSpPr>
            <p:nvPr/>
          </p:nvSpPr>
          <p:spPr bwMode="auto">
            <a:xfrm>
              <a:off x="2514600" y="3962400"/>
              <a:ext cx="2286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err="1">
                  <a:solidFill>
                    <a:srgbClr val="0000CC"/>
                  </a:solidFill>
                  <a:latin typeface=".VnArial" panose="020B7200000000000000" pitchFamily="34" charset="0"/>
                </a:rPr>
                <a:t>Chó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 ý:</a:t>
              </a:r>
            </a:p>
          </p:txBody>
        </p:sp>
        <p:pic>
          <p:nvPicPr>
            <p:cNvPr id="45" name="Picture 15" descr="e022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2200" y="4038600"/>
              <a:ext cx="304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6" name="Group 45"/>
          <p:cNvGrpSpPr/>
          <p:nvPr/>
        </p:nvGrpSpPr>
        <p:grpSpPr>
          <a:xfrm>
            <a:off x="2590800" y="2185847"/>
            <a:ext cx="7772400" cy="914400"/>
            <a:chOff x="2590800" y="4419600"/>
            <a:chExt cx="7772400" cy="914400"/>
          </a:xfrm>
        </p:grpSpPr>
        <p:sp>
          <p:nvSpPr>
            <p:cNvPr id="47" name="Text Box 16"/>
            <p:cNvSpPr txBox="1">
              <a:spLocks noChangeArrowheads="1"/>
            </p:cNvSpPr>
            <p:nvPr/>
          </p:nvSpPr>
          <p:spPr bwMode="auto">
            <a:xfrm>
              <a:off x="2590800" y="4419600"/>
              <a:ext cx="7772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a) </a:t>
              </a:r>
              <a:r>
                <a:rPr lang="en-US" sz="2400" b="1" dirty="0" err="1">
                  <a:solidFill>
                    <a:srgbClr val="0000CC"/>
                  </a:solidFill>
                  <a:latin typeface=".VnArial" panose="020B7200000000000000" pitchFamily="34" charset="0"/>
                </a:rPr>
                <a:t>Víi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 a &gt; b </a:t>
              </a:r>
              <a:r>
                <a:rPr lang="en-US" sz="2400" b="1" dirty="0" err="1">
                  <a:solidFill>
                    <a:srgbClr val="0000CC"/>
                  </a:solidFill>
                  <a:latin typeface=".VnArial" panose="020B7200000000000000" pitchFamily="34" charset="0"/>
                </a:rPr>
                <a:t>cã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: a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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m vµ b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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m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 (a - b)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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 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m.</a:t>
              </a:r>
            </a:p>
          </p:txBody>
        </p:sp>
        <p:sp>
          <p:nvSpPr>
            <p:cNvPr id="48" name="Text Box 17"/>
            <p:cNvSpPr txBox="1">
              <a:spLocks noChangeArrowheads="1"/>
            </p:cNvSpPr>
            <p:nvPr/>
          </p:nvSpPr>
          <p:spPr bwMode="auto">
            <a:xfrm>
              <a:off x="2590800" y="4876800"/>
              <a:ext cx="7239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                           a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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m vµ b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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</a:rPr>
                <a:t> 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</a:rPr>
                <a:t>m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 (a - b) 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Lamsymbol" panose="05010101010101010101" pitchFamily="2" charset="2"/>
                </a:rPr>
                <a:t></a:t>
              </a:r>
              <a:r>
                <a:rPr lang="en-US" sz="2400" b="1" dirty="0" smtClean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 </a:t>
              </a:r>
              <a:r>
                <a:rPr lang="en-US" sz="2400" b="1" dirty="0">
                  <a:solidFill>
                    <a:srgbClr val="0000CC"/>
                  </a:solidFill>
                  <a:latin typeface=".VnArial" panose="020B7200000000000000" pitchFamily="34" charset="0"/>
                  <a:sym typeface="Euclid Symbol" pitchFamily="18" charset="2"/>
                </a:rPr>
                <a:t>m.</a:t>
              </a:r>
            </a:p>
          </p:txBody>
        </p:sp>
      </p:grpSp>
      <p:sp>
        <p:nvSpPr>
          <p:cNvPr id="49" name="Text Box 28"/>
          <p:cNvSpPr txBox="1">
            <a:spLocks noChangeArrowheads="1"/>
          </p:cNvSpPr>
          <p:nvPr/>
        </p:nvSpPr>
        <p:spPr bwMode="auto">
          <a:xfrm>
            <a:off x="2590800" y="3176447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b) </a:t>
            </a:r>
            <a:r>
              <a:rPr lang="en-US" sz="2400" b="1" dirty="0" err="1">
                <a:solidFill>
                  <a:srgbClr val="0000CC"/>
                </a:solidFill>
                <a:latin typeface=".VnArial" panose="020B7200000000000000" pitchFamily="34" charset="0"/>
              </a:rPr>
              <a:t>Víi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 a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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 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m; b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m vµ c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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</a:rPr>
              <a:t>m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 (a + b + c)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Lamsymbol" panose="05010101010101010101" pitchFamily="2" charset="2"/>
              </a:rPr>
              <a:t>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.VnArial" panose="020B7200000000000000" pitchFamily="34" charset="0"/>
                <a:sym typeface="Euclid Symbol" pitchFamily="18" charset="2"/>
              </a:rPr>
              <a:t>m.</a:t>
            </a:r>
          </a:p>
        </p:txBody>
      </p:sp>
    </p:spTree>
    <p:extLst>
      <p:ext uri="{BB962C8B-B14F-4D97-AF65-F5344CB8AC3E}">
        <p14:creationId xmlns:p14="http://schemas.microsoft.com/office/powerpoint/2010/main" val="4197928846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2743200" y="0"/>
            <a:ext cx="6629400" cy="762000"/>
            <a:chOff x="576" y="48"/>
            <a:chExt cx="4176" cy="480"/>
          </a:xfrm>
        </p:grpSpPr>
        <p:sp>
          <p:nvSpPr>
            <p:cNvPr id="12357" name="WordArt 3"/>
            <p:cNvSpPr>
              <a:spLocks noChangeArrowheads="1" noChangeShapeType="1" noTextEdit="1"/>
            </p:cNvSpPr>
            <p:nvPr/>
          </p:nvSpPr>
          <p:spPr bwMode="auto">
            <a:xfrm>
              <a:off x="1296" y="48"/>
              <a:ext cx="3456" cy="48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.VnVogue" panose="020B7200000000000000" pitchFamily="34" charset="0"/>
                </a:rPr>
                <a:t>TÝnh chÊt chia hÕt cña mét tæng</a:t>
              </a:r>
            </a:p>
          </p:txBody>
        </p:sp>
        <p:grpSp>
          <p:nvGrpSpPr>
            <p:cNvPr id="12358" name="Group 4"/>
            <p:cNvGrpSpPr>
              <a:grpSpLocks/>
            </p:cNvGrpSpPr>
            <p:nvPr/>
          </p:nvGrpSpPr>
          <p:grpSpPr bwMode="auto">
            <a:xfrm>
              <a:off x="576" y="96"/>
              <a:ext cx="816" cy="423"/>
              <a:chOff x="480" y="921"/>
              <a:chExt cx="816" cy="423"/>
            </a:xfrm>
          </p:grpSpPr>
          <p:sp>
            <p:nvSpPr>
              <p:cNvPr id="12359" name="Text Box 5"/>
              <p:cNvSpPr txBox="1">
                <a:spLocks noChangeArrowheads="1"/>
              </p:cNvSpPr>
              <p:nvPr/>
            </p:nvSpPr>
            <p:spPr bwMode="auto">
              <a:xfrm>
                <a:off x="480" y="921"/>
                <a:ext cx="4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/>
                  <a:t>S</a:t>
                </a:r>
              </a:p>
            </p:txBody>
          </p:sp>
          <p:sp>
            <p:nvSpPr>
              <p:cNvPr id="12360" name="Text Box 6"/>
              <p:cNvSpPr txBox="1">
                <a:spLocks noChangeArrowheads="1"/>
              </p:cNvSpPr>
              <p:nvPr/>
            </p:nvSpPr>
            <p:spPr bwMode="auto">
              <a:xfrm>
                <a:off x="480" y="940"/>
                <a:ext cx="81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333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CC"/>
                    </a:solidFill>
                  </a:rPr>
                  <a:t>S</a:t>
                </a:r>
                <a:r>
                  <a:rPr lang="en-US" sz="3600" b="1">
                    <a:solidFill>
                      <a:srgbClr val="0000CC"/>
                    </a:solidFill>
                  </a:rPr>
                  <a:t> 10.</a:t>
                </a:r>
              </a:p>
            </p:txBody>
          </p:sp>
        </p:grpSp>
      </p:grpSp>
      <p:graphicFrame>
        <p:nvGraphicFramePr>
          <p:cNvPr id="14648" name="Group 3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407483"/>
              </p:ext>
            </p:extLst>
          </p:nvPr>
        </p:nvGraphicFramePr>
        <p:xfrm>
          <a:off x="2629989" y="2754314"/>
          <a:ext cx="6858000" cy="3113086"/>
        </p:xfrm>
        <a:graphic>
          <a:graphicData uri="http://schemas.openxmlformats.org/drawingml/2006/table">
            <a:tbl>
              <a:tblPr/>
              <a:tblGrid>
                <a:gridCol w="1905000"/>
                <a:gridCol w="2057400"/>
                <a:gridCol w="2895600"/>
              </a:tblGrid>
              <a:tr h="48264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.VnArial" panose="020B7200000000000000" pitchFamily="34" charset="0"/>
                        </a:rPr>
                        <a:t>Tæng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.VnArial" panose="020B7200000000000000" pitchFamily="34" charset="0"/>
                        </a:rPr>
                        <a:t>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.VnArial" panose="020B7200000000000000" pitchFamily="34" charset="0"/>
                        </a:rPr>
                        <a:t>hiÖu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FF"/>
                        </a:solidFill>
                        <a:effectLst/>
                        <a:latin typeface=".VnArial" panose="020B7200000000000000" pitchFamily="34" charset="0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.VnArial" panose="020B7200000000000000" pitchFamily="34" charset="0"/>
                        </a:rPr>
                        <a:t>Chia hÕt cho 8</a:t>
                      </a: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.VnArial" panose="020B7200000000000000" pitchFamily="34" charset="0"/>
                        </a:rPr>
                        <a:t>Kh«ng chia hÕt cho 8</a:t>
                      </a: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52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Arial" panose="020B7200000000000000" pitchFamily="34" charset="0"/>
                        </a:rPr>
                        <a:t>80 + 16</a:t>
                      </a: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Arial" panose="020B7200000000000000" pitchFamily="34" charset="0"/>
                        <a:sym typeface="Euclid Symbol" pitchFamily="18" charset="2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anose="020B7200000000000000" pitchFamily="34" charset="0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Arial" panose="020B7200000000000000" pitchFamily="34" charset="0"/>
                        </a:rPr>
                        <a:t>80 - 16</a:t>
                      </a: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Arial" panose="020B7200000000000000" pitchFamily="34" charset="0"/>
                        <a:sym typeface="Euclid Symbol" pitchFamily="18" charset="2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anose="020B7200000000000000" pitchFamily="34" charset="0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Arial" panose="020B7200000000000000" pitchFamily="34" charset="0"/>
                        </a:rPr>
                        <a:t>80 + 12</a:t>
                      </a: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Arial" panose="020B7200000000000000" pitchFamily="34" charset="0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.VnArial" panose="020B7200000000000000" pitchFamily="34" charset="0"/>
                        <a:sym typeface="Euclid Symbol" pitchFamily="18" charset="2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Arial" panose="020B7200000000000000" pitchFamily="34" charset="0"/>
                        </a:rPr>
                        <a:t>80 - 12</a:t>
                      </a: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Arial" panose="020B7200000000000000" pitchFamily="34" charset="0"/>
                        <a:sym typeface="Euclid Symbol" pitchFamily="18" charset="2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.VnArial" panose="020B7200000000000000" pitchFamily="34" charset="0"/>
                        <a:sym typeface="Euclid Symbol" pitchFamily="18" charset="2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Arial" panose="020B7200000000000000" pitchFamily="34" charset="0"/>
                        </a:rPr>
                        <a:t>32 + 40 + 24</a:t>
                      </a: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Arial" panose="020B7200000000000000" pitchFamily="34" charset="0"/>
                        <a:sym typeface="Euclid Symbol" pitchFamily="18" charset="2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anose="020B7200000000000000" pitchFamily="34" charset="0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9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.VnArial" panose="020B7200000000000000" pitchFamily="34" charset="0"/>
                        </a:rPr>
                        <a:t>32 + 40 + 12</a:t>
                      </a: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Arial" panose="020B7200000000000000" pitchFamily="34" charset="0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.VnArial" panose="020B7200000000000000" pitchFamily="34" charset="0"/>
                        <a:sym typeface="Euclid Symbol" pitchFamily="18" charset="2"/>
                      </a:endParaRPr>
                    </a:p>
                  </a:txBody>
                  <a:tcPr marT="45725" marB="4572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37" name="Text Box 301"/>
          <p:cNvSpPr txBox="1">
            <a:spLocks noChangeArrowheads="1"/>
          </p:cNvSpPr>
          <p:nvPr/>
        </p:nvSpPr>
        <p:spPr bwMode="auto">
          <a:xfrm>
            <a:off x="1714500" y="1446213"/>
            <a:ext cx="906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000" b="1" dirty="0">
                <a:solidFill>
                  <a:srgbClr val="FF0066"/>
                </a:solidFill>
                <a:latin typeface=".VnArial" panose="020B7200000000000000" pitchFamily="34" charset="0"/>
                <a:sym typeface="Euclid Symbol" pitchFamily="18" charset="2"/>
              </a:rPr>
              <a:t>      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Kh«ng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tÝnh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c¸c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tæng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,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c¸c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hiÖu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,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xÐt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xem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c¸c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tæng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,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hiÖu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sau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cã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chia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hÕt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cho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8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kh«ng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,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råi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®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iÒn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dÊu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“”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vµo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«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thÝch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hîp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trong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b¶ng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 </a:t>
            </a:r>
            <a:r>
              <a:rPr lang="en-US" sz="2000" b="1" dirty="0" err="1">
                <a:latin typeface=".VnArial" panose="020B7200000000000000" pitchFamily="34" charset="0"/>
                <a:sym typeface="Euclid Symbol" pitchFamily="18" charset="2"/>
              </a:rPr>
              <a:t>sau</a:t>
            </a:r>
            <a:r>
              <a:rPr lang="en-US" sz="2000" b="1" dirty="0">
                <a:latin typeface=".VnArial" panose="020B7200000000000000" pitchFamily="34" charset="0"/>
                <a:sym typeface="Euclid Symbol" pitchFamily="18" charset="2"/>
              </a:rPr>
              <a:t>:</a:t>
            </a:r>
          </a:p>
        </p:txBody>
      </p:sp>
      <p:sp>
        <p:nvSpPr>
          <p:cNvPr id="14638" name="Rectangle 302"/>
          <p:cNvSpPr>
            <a:spLocks noChangeArrowheads="1"/>
          </p:cNvSpPr>
          <p:nvPr/>
        </p:nvSpPr>
        <p:spPr bwMode="auto">
          <a:xfrm>
            <a:off x="1714500" y="1416050"/>
            <a:ext cx="4572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dirty="0">
                <a:solidFill>
                  <a:srgbClr val="FF0000"/>
                </a:solidFill>
                <a:latin typeface=".VnArial" panose="020B7200000000000000" pitchFamily="34" charset="0"/>
              </a:rPr>
              <a:t>?3</a:t>
            </a:r>
          </a:p>
        </p:txBody>
      </p:sp>
      <p:sp>
        <p:nvSpPr>
          <p:cNvPr id="14663" name="Text Box 327"/>
          <p:cNvSpPr txBox="1">
            <a:spLocks noChangeArrowheads="1"/>
          </p:cNvSpPr>
          <p:nvPr/>
        </p:nvSpPr>
        <p:spPr bwMode="auto">
          <a:xfrm>
            <a:off x="5334000" y="3276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0000CC"/>
                </a:solidFill>
                <a:latin typeface=".VnBodoniH" panose="020B7200000000000000" pitchFamily="34" charset="0"/>
                <a:sym typeface="Euclid Symbol" pitchFamily="18" charset="2"/>
              </a:rPr>
              <a:t></a:t>
            </a:r>
            <a:endParaRPr lang="en-US" sz="2400" dirty="0">
              <a:latin typeface=".VnBodoniH" panose="020B7200000000000000" pitchFamily="34" charset="0"/>
            </a:endParaRPr>
          </a:p>
        </p:txBody>
      </p:sp>
      <p:sp>
        <p:nvSpPr>
          <p:cNvPr id="14664" name="Text Box 328"/>
          <p:cNvSpPr txBox="1">
            <a:spLocks noChangeArrowheads="1"/>
          </p:cNvSpPr>
          <p:nvPr/>
        </p:nvSpPr>
        <p:spPr bwMode="auto">
          <a:xfrm>
            <a:off x="5334000" y="3677331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0000CC"/>
                </a:solidFill>
                <a:latin typeface=".VnBodoniH" panose="020B7200000000000000" pitchFamily="34" charset="0"/>
                <a:sym typeface="Euclid Symbol" pitchFamily="18" charset="2"/>
              </a:rPr>
              <a:t></a:t>
            </a:r>
            <a:endParaRPr lang="en-US" sz="2400" dirty="0">
              <a:latin typeface=".VnBodoniH" panose="020B7200000000000000" pitchFamily="34" charset="0"/>
            </a:endParaRPr>
          </a:p>
        </p:txBody>
      </p:sp>
      <p:sp>
        <p:nvSpPr>
          <p:cNvPr id="14665" name="Text Box 329"/>
          <p:cNvSpPr txBox="1">
            <a:spLocks noChangeArrowheads="1"/>
          </p:cNvSpPr>
          <p:nvPr/>
        </p:nvSpPr>
        <p:spPr bwMode="auto">
          <a:xfrm>
            <a:off x="7959634" y="4134531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.VnBodoniH" panose="020B7200000000000000" pitchFamily="34" charset="0"/>
                <a:sym typeface="Euclid Symbol" pitchFamily="18" charset="2"/>
              </a:rPr>
              <a:t></a:t>
            </a:r>
            <a:endParaRPr lang="en-US" sz="2400" dirty="0">
              <a:solidFill>
                <a:srgbClr val="FF0000"/>
              </a:solidFill>
              <a:latin typeface=".VnBodoniH" panose="020B7200000000000000" pitchFamily="34" charset="0"/>
            </a:endParaRPr>
          </a:p>
        </p:txBody>
      </p:sp>
      <p:sp>
        <p:nvSpPr>
          <p:cNvPr id="14666" name="Text Box 330"/>
          <p:cNvSpPr txBox="1">
            <a:spLocks noChangeArrowheads="1"/>
          </p:cNvSpPr>
          <p:nvPr/>
        </p:nvSpPr>
        <p:spPr bwMode="auto">
          <a:xfrm>
            <a:off x="7990114" y="4633912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.VnBodoniH" panose="020B7200000000000000" pitchFamily="34" charset="0"/>
                <a:sym typeface="Euclid Symbol" pitchFamily="18" charset="2"/>
              </a:rPr>
              <a:t></a:t>
            </a:r>
            <a:endParaRPr lang="en-US" sz="2400" dirty="0">
              <a:solidFill>
                <a:srgbClr val="FF0000"/>
              </a:solidFill>
              <a:latin typeface=".VnBodoniH" panose="020B7200000000000000" pitchFamily="34" charset="0"/>
            </a:endParaRPr>
          </a:p>
        </p:txBody>
      </p:sp>
      <p:sp>
        <p:nvSpPr>
          <p:cNvPr id="14667" name="Text Box 331"/>
          <p:cNvSpPr txBox="1">
            <a:spLocks noChangeArrowheads="1"/>
          </p:cNvSpPr>
          <p:nvPr/>
        </p:nvSpPr>
        <p:spPr bwMode="auto">
          <a:xfrm>
            <a:off x="5334000" y="5091112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0000CC"/>
                </a:solidFill>
                <a:latin typeface=".VnBodoniH" panose="020B7200000000000000" pitchFamily="34" charset="0"/>
                <a:sym typeface="Euclid Symbol" pitchFamily="18" charset="2"/>
              </a:rPr>
              <a:t></a:t>
            </a:r>
            <a:endParaRPr lang="en-US" sz="2400" dirty="0">
              <a:latin typeface=".VnBodoniH" panose="020B7200000000000000" pitchFamily="34" charset="0"/>
            </a:endParaRPr>
          </a:p>
        </p:txBody>
      </p:sp>
      <p:sp>
        <p:nvSpPr>
          <p:cNvPr id="14668" name="Text Box 332"/>
          <p:cNvSpPr txBox="1">
            <a:spLocks noChangeArrowheads="1"/>
          </p:cNvSpPr>
          <p:nvPr/>
        </p:nvSpPr>
        <p:spPr bwMode="auto">
          <a:xfrm>
            <a:off x="7998822" y="5417682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.VnBodoniH" panose="020B7200000000000000" pitchFamily="34" charset="0"/>
                <a:sym typeface="Euclid Symbol" pitchFamily="18" charset="2"/>
              </a:rPr>
              <a:t></a:t>
            </a:r>
            <a:endParaRPr lang="en-US" sz="2400" dirty="0">
              <a:solidFill>
                <a:srgbClr val="FF0000"/>
              </a:solidFill>
              <a:latin typeface=".VnBodoniH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837942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1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1000"/>
                                        <p:tgtEl>
                                          <p:spTgt spid="1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1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37" grpId="0"/>
      <p:bldP spid="14638" grpId="0" animBg="1"/>
      <p:bldP spid="14663" grpId="0"/>
      <p:bldP spid="14664" grpId="0"/>
      <p:bldP spid="14665" grpId="0"/>
      <p:bldP spid="14666" grpId="0"/>
      <p:bldP spid="14667" grpId="0"/>
      <p:bldP spid="1466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1139</Words>
  <Application>Microsoft Office PowerPoint</Application>
  <PresentationFormat>Widescreen</PresentationFormat>
  <Paragraphs>128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32" baseType="lpstr">
      <vt:lpstr>.Vn3DH</vt:lpstr>
      <vt:lpstr>.VnArial</vt:lpstr>
      <vt:lpstr>.VnAristoteH</vt:lpstr>
      <vt:lpstr>.VnBodoniH</vt:lpstr>
      <vt:lpstr>.VnTime</vt:lpstr>
      <vt:lpstr>.VnVogue</vt:lpstr>
      <vt:lpstr>Arial</vt:lpstr>
      <vt:lpstr>Arial Black</vt:lpstr>
      <vt:lpstr>Calibri</vt:lpstr>
      <vt:lpstr>Calibri Light</vt:lpstr>
      <vt:lpstr>Euclid Symbol</vt:lpstr>
      <vt:lpstr>Lamsymbol</vt:lpstr>
      <vt:lpstr>MT Extra</vt:lpstr>
      <vt:lpstr>Symbol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29</cp:revision>
  <dcterms:created xsi:type="dcterms:W3CDTF">2018-09-29T08:07:35Z</dcterms:created>
  <dcterms:modified xsi:type="dcterms:W3CDTF">2018-10-01T07:35:39Z</dcterms:modified>
</cp:coreProperties>
</file>